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DA8E1-EDDE-4592-ADA9-1E49DA99A9C2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B4067-E625-49F7-B25F-CEF606BF7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86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021E57-9E83-4B6C-A150-72709A1939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11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A74F0-69A4-4010-8DA8-FA7524ECB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22B238-29EB-44D4-8A73-8012F5253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1A45E6-8621-46E2-A467-5221DF81E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1533A-306A-4503-AF4E-E7B92C0F057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8498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C9DC41-C7D5-47A8-B873-22C45D479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9F359F-2286-4EC6-A0D7-87D88519D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BB83C8-2B9E-4CCC-9066-9A28E1452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162D6-A262-4860-B606-69DBA64997E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7957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394774-47B1-4C1F-8551-6B5AB5C7B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B16BAD-B822-45EA-98EB-6C86F6086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0A5366-1F35-4F2C-8D2C-3AB611D97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DB83A-73C7-44DB-8A03-3B84BA53FCB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2542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FD9AD-8C82-490B-B811-5FD496084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7A1E5C-A06A-4A9E-80C0-C4CAF7355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72B65-F782-4953-AE62-B689C294E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7EA69-F4D3-4910-AD3C-1B555FE4D6F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5825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04015-45AD-4239-9A41-DF08F4E27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9C2DA-9E64-47E9-8481-AD99C6D3F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65C6E-926C-4B2E-A51F-EB827BA93F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BD26C-2EFA-4A71-B842-A544413F4AB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8729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3EE74-87AA-4DA5-965A-D3B9681F2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515DAD-BDF6-4F36-8EB2-DFD1F727A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73867-A5EC-471F-AB81-75AD2AB9D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D726F-C33B-414A-B6D1-0CDC593D04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929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2DEFE8-2D30-4858-992A-114F4B68D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C67D2E-FB96-4732-8820-F9818C407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6F15A7-3E87-4FD8-AEBB-10A312AE3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092C-2BF4-4884-BD6B-07B3FE90CDA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7279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5B0D23-963B-41BB-8A9F-15F9FB3D7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E2EC3F-4EF8-461D-909A-232F9A016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BB433F-AFFF-49E4-B008-1D7447999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B6EC-8BB5-4BA9-92D7-7AA7D73E90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014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BAF509-AE03-445B-BA23-A79D915FF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2F6BFC-D9D8-4A10-887D-676A86DD9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06512B-7A90-4C96-969E-E1B24B074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22622-CEC6-44DA-971F-6E890D19E21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93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3889C-9EDC-46E4-8D76-6FB888CCD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0DE9D4-E2A9-4799-BFEA-036BFCAAE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DAC04-00B4-4072-A49F-C9F5752F4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FC1CA-E661-40B0-BDCD-9B813382F1D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474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4F6BB-7253-4440-8B85-DFD160C68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F9C3AF-36C6-4AE2-B5F3-7C9B4310D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291070-E6D2-4986-A3B9-808C717530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69B04-E815-445D-ABB2-3EA7D50AA93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7972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51F37F-5047-4AEE-9137-1C1FFE7CC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191B59-3647-4064-A8D9-B6CDD7E10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A3FE82-A18E-4A65-915F-C0FFC00C58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E33C6C-68F5-490F-B766-8A8C1FD88F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BBE160-4FB0-4319-8164-E81AA8F9ED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68500-81D6-4C38-9D27-0A891C22430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746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9CF93034-F21B-4371-8CD9-E37C2335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0500" y="321805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SINDACO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GIUNTA</a:t>
            </a:r>
          </a:p>
        </p:txBody>
      </p:sp>
      <p:sp>
        <p:nvSpPr>
          <p:cNvPr id="15363" name="Line 8">
            <a:extLst>
              <a:ext uri="{FF2B5EF4-FFF2-40B4-BE49-F238E27FC236}">
                <a16:creationId xmlns:a16="http://schemas.microsoft.com/office/drawing/2014/main" id="{3FCE460B-4A1F-47DF-AB3D-D01F2A52D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Oval 19">
            <a:extLst>
              <a:ext uri="{FF2B5EF4-FFF2-40B4-BE49-F238E27FC236}">
                <a16:creationId xmlns:a16="http://schemas.microsoft.com/office/drawing/2014/main" id="{6365E8AA-5F70-4DDF-BC92-1E8427C0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328" y="1190963"/>
            <a:ext cx="2853879" cy="99483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ANTICORRUZIONE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TRASPARENZA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CONTROLLI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RESPONSABILE ORGANIZZATIVO PRIVACY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SUPPORTO GIURIDICO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TRANSIZIONE DIGITALE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RELAZIONI SINDACALI</a:t>
            </a:r>
          </a:p>
        </p:txBody>
      </p:sp>
      <p:sp>
        <p:nvSpPr>
          <p:cNvPr id="15365" name="Line 21">
            <a:extLst>
              <a:ext uri="{FF2B5EF4-FFF2-40B4-BE49-F238E27FC236}">
                <a16:creationId xmlns:a16="http://schemas.microsoft.com/office/drawing/2014/main" id="{37EBE0F3-3299-4E6B-BC8D-5B023D216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8156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Line 35">
            <a:extLst>
              <a:ext uri="{FF2B5EF4-FFF2-40B4-BE49-F238E27FC236}">
                <a16:creationId xmlns:a16="http://schemas.microsoft.com/office/drawing/2014/main" id="{7E1C707D-DCD7-4EFF-9A4A-C3B5968FC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2085" y="956699"/>
            <a:ext cx="0" cy="157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Line 42">
            <a:extLst>
              <a:ext uri="{FF2B5EF4-FFF2-40B4-BE49-F238E27FC236}">
                <a16:creationId xmlns:a16="http://schemas.microsoft.com/office/drawing/2014/main" id="{D5FEEE02-D79A-4FEC-8B00-5362489AD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1125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Line 46">
            <a:extLst>
              <a:ext uri="{FF2B5EF4-FFF2-40B4-BE49-F238E27FC236}">
                <a16:creationId xmlns:a16="http://schemas.microsoft.com/office/drawing/2014/main" id="{897E1424-365C-40F4-9ECA-6396C8804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1628800"/>
            <a:ext cx="7116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1" name="Text Box 76">
            <a:extLst>
              <a:ext uri="{FF2B5EF4-FFF2-40B4-BE49-F238E27FC236}">
                <a16:creationId xmlns:a16="http://schemas.microsoft.com/office/drawing/2014/main" id="{7BA65E8C-B9D1-46DE-8858-38FFF3A15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959" y="3141664"/>
            <a:ext cx="1616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>
                <a:solidFill>
                  <a:srgbClr val="000000"/>
                </a:solidFill>
              </a:rPr>
              <a:t>   </a:t>
            </a:r>
            <a:endParaRPr lang="it-IT" altLang="en-US" sz="1200" b="1">
              <a:solidFill>
                <a:srgbClr val="000000"/>
              </a:solidFill>
            </a:endParaRPr>
          </a:p>
        </p:txBody>
      </p:sp>
      <p:sp>
        <p:nvSpPr>
          <p:cNvPr id="15372" name="Rectangle 80">
            <a:extLst>
              <a:ext uri="{FF2B5EF4-FFF2-40B4-BE49-F238E27FC236}">
                <a16:creationId xmlns:a16="http://schemas.microsoft.com/office/drawing/2014/main" id="{090EB23D-5A43-4768-BC3C-BB602789C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328" y="2276872"/>
            <a:ext cx="8770161" cy="2920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800" b="1" dirty="0">
                <a:solidFill>
                  <a:srgbClr val="000000"/>
                </a:solidFill>
              </a:rPr>
              <a:t>AREE</a:t>
            </a:r>
          </a:p>
        </p:txBody>
      </p:sp>
      <p:sp>
        <p:nvSpPr>
          <p:cNvPr id="15374" name="Rectangle 84">
            <a:extLst>
              <a:ext uri="{FF2B5EF4-FFF2-40B4-BE49-F238E27FC236}">
                <a16:creationId xmlns:a16="http://schemas.microsoft.com/office/drawing/2014/main" id="{FF29AF1D-2C9C-4636-866D-2E4DCF90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89" y="2725220"/>
            <a:ext cx="2462184" cy="478370"/>
          </a:xfrm>
          <a:prstGeom prst="rect">
            <a:avLst/>
          </a:prstGeom>
          <a:solidFill>
            <a:srgbClr val="79FFB6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FINANZIARIA </a:t>
            </a:r>
            <a:r>
              <a:rPr lang="it-IT" altLang="en-US" sz="1100" b="1">
                <a:solidFill>
                  <a:srgbClr val="000000"/>
                </a:solidFill>
              </a:rPr>
              <a:t>E RISORSE UMANE</a:t>
            </a:r>
            <a:endParaRPr lang="it-IT" altLang="en-US" sz="1100" b="1" dirty="0">
              <a:solidFill>
                <a:srgbClr val="000000"/>
              </a:solidFill>
            </a:endParaRPr>
          </a:p>
        </p:txBody>
      </p:sp>
      <p:sp>
        <p:nvSpPr>
          <p:cNvPr id="15375" name="Line 101">
            <a:extLst>
              <a:ext uri="{FF2B5EF4-FFF2-40B4-BE49-F238E27FC236}">
                <a16:creationId xmlns:a16="http://schemas.microsoft.com/office/drawing/2014/main" id="{2BFB5AA8-99AC-4FD6-8EBE-D7127FD969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82084" y="1690720"/>
            <a:ext cx="1" cy="5608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6" name="Line 103">
            <a:extLst>
              <a:ext uri="{FF2B5EF4-FFF2-40B4-BE49-F238E27FC236}">
                <a16:creationId xmlns:a16="http://schemas.microsoft.com/office/drawing/2014/main" id="{AA18801F-8D82-4213-ADBD-668F05190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4777" y="1591376"/>
            <a:ext cx="200581" cy="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7" name="Line 105">
            <a:extLst>
              <a:ext uri="{FF2B5EF4-FFF2-40B4-BE49-F238E27FC236}">
                <a16:creationId xmlns:a16="http://schemas.microsoft.com/office/drawing/2014/main" id="{072B2C28-E352-43ED-B1DC-3F0E611BC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8190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9" name="Line 114">
            <a:extLst>
              <a:ext uri="{FF2B5EF4-FFF2-40B4-BE49-F238E27FC236}">
                <a16:creationId xmlns:a16="http://schemas.microsoft.com/office/drawing/2014/main" id="{40D8E511-50B8-4A4F-8ABC-AD6D1ABA18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3700" y="613656"/>
            <a:ext cx="73426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80" name="Line 32">
            <a:extLst>
              <a:ext uri="{FF2B5EF4-FFF2-40B4-BE49-F238E27FC236}">
                <a16:creationId xmlns:a16="http://schemas.microsoft.com/office/drawing/2014/main" id="{D4A4E8F4-7AB3-4BCD-820D-3514146A4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6906" y="733861"/>
            <a:ext cx="8135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89" name="CasellaDiTesto 1">
            <a:extLst>
              <a:ext uri="{FF2B5EF4-FFF2-40B4-BE49-F238E27FC236}">
                <a16:creationId xmlns:a16="http://schemas.microsoft.com/office/drawing/2014/main" id="{DB142855-B76A-4398-9205-3C3A660BE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70" y="2979739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631505" y="335520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Bilancio</a:t>
            </a:r>
          </a:p>
        </p:txBody>
      </p:sp>
      <p:sp>
        <p:nvSpPr>
          <p:cNvPr id="1035" name="Rettangolo arrotondato 1034"/>
          <p:cNvSpPr/>
          <p:nvPr/>
        </p:nvSpPr>
        <p:spPr>
          <a:xfrm>
            <a:off x="1793597" y="321804"/>
            <a:ext cx="2308076" cy="701476"/>
          </a:xfrm>
          <a:prstGeom prst="roundRect">
            <a:avLst/>
          </a:prstGeom>
          <a:solidFill>
            <a:srgbClr val="79FFB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POLIZIA LOCALE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PROTEZIONE CIVILE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542B37B-293B-F9D1-7278-586183154A81}"/>
              </a:ext>
            </a:extLst>
          </p:cNvPr>
          <p:cNvSpPr/>
          <p:nvPr/>
        </p:nvSpPr>
        <p:spPr>
          <a:xfrm>
            <a:off x="1642426" y="387656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Entrate e Tributi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4B962B1-C4AB-970B-7051-873AD81CF859}"/>
              </a:ext>
            </a:extLst>
          </p:cNvPr>
          <p:cNvSpPr/>
          <p:nvPr/>
        </p:nvSpPr>
        <p:spPr>
          <a:xfrm>
            <a:off x="1653843" y="4351960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Raccordo con il SUAP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AFF5FACE-997B-ECDC-494E-DF45AA213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928" y="1281938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SEGRETARIO</a:t>
            </a:r>
          </a:p>
        </p:txBody>
      </p:sp>
      <p:sp>
        <p:nvSpPr>
          <p:cNvPr id="32" name="Oval 51">
            <a:extLst>
              <a:ext uri="{FF2B5EF4-FFF2-40B4-BE49-F238E27FC236}">
                <a16:creationId xmlns:a16="http://schemas.microsoft.com/office/drawing/2014/main" id="{6CA31317-20EE-B214-A1FC-65F696051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961" y="1405744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NUCLEO DI VALUTAZIONE</a:t>
            </a:r>
          </a:p>
        </p:txBody>
      </p:sp>
      <p:sp>
        <p:nvSpPr>
          <p:cNvPr id="33" name="Oval 51">
            <a:extLst>
              <a:ext uri="{FF2B5EF4-FFF2-40B4-BE49-F238E27FC236}">
                <a16:creationId xmlns:a16="http://schemas.microsoft.com/office/drawing/2014/main" id="{7029FEA8-8C63-F75B-251D-B7ED92F9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732" y="757672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COLLEGIO DEI REVISORI</a:t>
            </a:r>
          </a:p>
        </p:txBody>
      </p:sp>
      <p:sp>
        <p:nvSpPr>
          <p:cNvPr id="34" name="Oval 51">
            <a:extLst>
              <a:ext uri="{FF2B5EF4-FFF2-40B4-BE49-F238E27FC236}">
                <a16:creationId xmlns:a16="http://schemas.microsoft.com/office/drawing/2014/main" id="{E7D94DAE-E710-DC22-2412-8397F2914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5171" y="174576"/>
            <a:ext cx="2218437" cy="655104"/>
          </a:xfrm>
          <a:prstGeom prst="ellipse">
            <a:avLst/>
          </a:prstGeom>
          <a:solidFill>
            <a:schemeClr val="accent3">
              <a:lumMod val="90000"/>
              <a:alpha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STAFF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F9CF8869-26A7-22D1-AD26-D102E2A1CEE8}"/>
              </a:ext>
            </a:extLst>
          </p:cNvPr>
          <p:cNvSpPr/>
          <p:nvPr/>
        </p:nvSpPr>
        <p:spPr>
          <a:xfrm>
            <a:off x="2951526" y="3349867"/>
            <a:ext cx="1117251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Gestione Risorse Umane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DF41CAC-FB20-6336-1266-883DD61E9C35}"/>
              </a:ext>
            </a:extLst>
          </p:cNvPr>
          <p:cNvSpPr/>
          <p:nvPr/>
        </p:nvSpPr>
        <p:spPr>
          <a:xfrm>
            <a:off x="2944884" y="3891888"/>
            <a:ext cx="1111392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Pari opportunità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F5E676FD-C507-7310-2382-36A1D5754684}"/>
              </a:ext>
            </a:extLst>
          </p:cNvPr>
          <p:cNvSpPr/>
          <p:nvPr/>
        </p:nvSpPr>
        <p:spPr>
          <a:xfrm>
            <a:off x="2950518" y="4387680"/>
            <a:ext cx="1099712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Formazione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41" name="Line 21">
            <a:extLst>
              <a:ext uri="{FF2B5EF4-FFF2-40B4-BE49-F238E27FC236}">
                <a16:creationId xmlns:a16="http://schemas.microsoft.com/office/drawing/2014/main" id="{030A54B2-5188-2498-102A-31A57045E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8242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" name="CasellaDiTesto 1">
            <a:extLst>
              <a:ext uri="{FF2B5EF4-FFF2-40B4-BE49-F238E27FC236}">
                <a16:creationId xmlns:a16="http://schemas.microsoft.com/office/drawing/2014/main" id="{0CB4B68E-5158-5AAC-2C17-BD947E6E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082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48" name="Line 21">
            <a:extLst>
              <a:ext uri="{FF2B5EF4-FFF2-40B4-BE49-F238E27FC236}">
                <a16:creationId xmlns:a16="http://schemas.microsoft.com/office/drawing/2014/main" id="{1196B774-4090-CD72-AF3E-C53B66E3B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2534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0" name="CasellaDiTesto 1">
            <a:extLst>
              <a:ext uri="{FF2B5EF4-FFF2-40B4-BE49-F238E27FC236}">
                <a16:creationId xmlns:a16="http://schemas.microsoft.com/office/drawing/2014/main" id="{6A4FD507-D765-22E1-E0A7-7546C5B32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2248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AB382F61-DA90-86EA-7132-FA9BE72910C6}"/>
              </a:ext>
            </a:extLst>
          </p:cNvPr>
          <p:cNvSpPr/>
          <p:nvPr/>
        </p:nvSpPr>
        <p:spPr>
          <a:xfrm>
            <a:off x="1651306" y="4866575"/>
            <a:ext cx="1115045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Pubblicità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8542E492-DC39-3C58-BDAB-DA44CA506228}"/>
              </a:ext>
            </a:extLst>
          </p:cNvPr>
          <p:cNvSpPr/>
          <p:nvPr/>
        </p:nvSpPr>
        <p:spPr>
          <a:xfrm>
            <a:off x="4266069" y="3352782"/>
            <a:ext cx="1134606" cy="478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Cultura, Turismo,  Sport e impianti sportivi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E22DDEB7-B2F8-6C5B-BFD8-52902D493F1E}"/>
              </a:ext>
            </a:extLst>
          </p:cNvPr>
          <p:cNvSpPr/>
          <p:nvPr/>
        </p:nvSpPr>
        <p:spPr>
          <a:xfrm>
            <a:off x="4266069" y="3917444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Servizi sociali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C5C0B2DC-E86C-7EB6-5F9F-E89D1E7E1801}"/>
              </a:ext>
            </a:extLst>
          </p:cNvPr>
          <p:cNvSpPr/>
          <p:nvPr/>
        </p:nvSpPr>
        <p:spPr>
          <a:xfrm>
            <a:off x="4270613" y="4394513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Scuola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92CF9760-1FC4-C826-809A-FA496BD4D30A}"/>
              </a:ext>
            </a:extLst>
          </p:cNvPr>
          <p:cNvSpPr/>
          <p:nvPr/>
        </p:nvSpPr>
        <p:spPr>
          <a:xfrm>
            <a:off x="4271674" y="4869160"/>
            <a:ext cx="1104247" cy="446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Biblioteca comunale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058B27B0-8FCE-0FEA-571C-A84884723CCE}"/>
              </a:ext>
            </a:extLst>
          </p:cNvPr>
          <p:cNvSpPr/>
          <p:nvPr/>
        </p:nvSpPr>
        <p:spPr>
          <a:xfrm>
            <a:off x="5519937" y="334689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Lavori Pubblici e Manutenzioni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7" name="Rectangle 29">
            <a:extLst>
              <a:ext uri="{FF2B5EF4-FFF2-40B4-BE49-F238E27FC236}">
                <a16:creationId xmlns:a16="http://schemas.microsoft.com/office/drawing/2014/main" id="{14E6A6C1-1203-4850-082B-70D3272D9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454" y="2732642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SERVIZI AL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CITTADINO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</a:endParaRPr>
          </a:p>
        </p:txBody>
      </p:sp>
      <p:sp>
        <p:nvSpPr>
          <p:cNvPr id="68" name="Rectangle 29">
            <a:extLst>
              <a:ext uri="{FF2B5EF4-FFF2-40B4-BE49-F238E27FC236}">
                <a16:creationId xmlns:a16="http://schemas.microsoft.com/office/drawing/2014/main" id="{D66E44D2-2E47-67E2-5E75-9313CEE30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03" y="2720227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LAVORI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PUBBLICI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 E AMBIENTE</a:t>
            </a:r>
            <a:endParaRPr lang="it-IT" altLang="en-US" sz="1050" b="1" dirty="0">
              <a:solidFill>
                <a:srgbClr val="000000"/>
              </a:solidFill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E1271279-AE1D-715F-0AAE-9C2E646CC52A}"/>
              </a:ext>
            </a:extLst>
          </p:cNvPr>
          <p:cNvSpPr/>
          <p:nvPr/>
        </p:nvSpPr>
        <p:spPr>
          <a:xfrm>
            <a:off x="5535974" y="3891888"/>
            <a:ext cx="1088178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Ambiente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3" name="Rectangle 84">
            <a:extLst>
              <a:ext uri="{FF2B5EF4-FFF2-40B4-BE49-F238E27FC236}">
                <a16:creationId xmlns:a16="http://schemas.microsoft.com/office/drawing/2014/main" id="{90B1FE56-5F70-921F-E287-949F6E46E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3" y="2708920"/>
            <a:ext cx="1232447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POLIZIA LOCALE</a:t>
            </a: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D5D3618F-AD96-748C-6545-8DBF3DCB1E9A}"/>
              </a:ext>
            </a:extLst>
          </p:cNvPr>
          <p:cNvSpPr/>
          <p:nvPr/>
        </p:nvSpPr>
        <p:spPr>
          <a:xfrm>
            <a:off x="6819850" y="334069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Polizia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6E113CA2-567D-6D67-0828-6CB6E8B6DD0C}"/>
              </a:ext>
            </a:extLst>
          </p:cNvPr>
          <p:cNvSpPr/>
          <p:nvPr/>
        </p:nvSpPr>
        <p:spPr>
          <a:xfrm>
            <a:off x="6831697" y="386026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Protezione civile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E2CF5DF6-56F1-E3D6-36EA-0B79AF57E288}"/>
              </a:ext>
            </a:extLst>
          </p:cNvPr>
          <p:cNvSpPr/>
          <p:nvPr/>
        </p:nvSpPr>
        <p:spPr>
          <a:xfrm>
            <a:off x="6816053" y="437215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Trasporto pubblico locale e viabilità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8" name="Rettangolo 77">
            <a:extLst>
              <a:ext uri="{FF2B5EF4-FFF2-40B4-BE49-F238E27FC236}">
                <a16:creationId xmlns:a16="http://schemas.microsoft.com/office/drawing/2014/main" id="{B29790C7-94D3-C985-B6AD-3413E52739F9}"/>
              </a:ext>
            </a:extLst>
          </p:cNvPr>
          <p:cNvSpPr/>
          <p:nvPr/>
        </p:nvSpPr>
        <p:spPr>
          <a:xfrm>
            <a:off x="6773670" y="488209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Sanzioni </a:t>
            </a:r>
          </a:p>
        </p:txBody>
      </p:sp>
      <p:sp>
        <p:nvSpPr>
          <p:cNvPr id="79" name="Rettangolo 78">
            <a:extLst>
              <a:ext uri="{FF2B5EF4-FFF2-40B4-BE49-F238E27FC236}">
                <a16:creationId xmlns:a16="http://schemas.microsoft.com/office/drawing/2014/main" id="{D84A5078-351B-B7A8-8E25-EA98DAA6406D}"/>
              </a:ext>
            </a:extLst>
          </p:cNvPr>
          <p:cNvSpPr/>
          <p:nvPr/>
        </p:nvSpPr>
        <p:spPr>
          <a:xfrm>
            <a:off x="6844148" y="5397464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Video Sorveglianza</a:t>
            </a:r>
          </a:p>
        </p:txBody>
      </p:sp>
      <p:sp>
        <p:nvSpPr>
          <p:cNvPr id="80" name="Line 105">
            <a:extLst>
              <a:ext uri="{FF2B5EF4-FFF2-40B4-BE49-F238E27FC236}">
                <a16:creationId xmlns:a16="http://schemas.microsoft.com/office/drawing/2014/main" id="{19DCFB50-2671-74D6-4521-4888824DA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4362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" name="CasellaDiTesto 1">
            <a:extLst>
              <a:ext uri="{FF2B5EF4-FFF2-40B4-BE49-F238E27FC236}">
                <a16:creationId xmlns:a16="http://schemas.microsoft.com/office/drawing/2014/main" id="{9CB5718B-A92D-FBF1-F67D-B0F6DC3BA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4246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2" name="Rectangle 84">
            <a:extLst>
              <a:ext uri="{FF2B5EF4-FFF2-40B4-BE49-F238E27FC236}">
                <a16:creationId xmlns:a16="http://schemas.microsoft.com/office/drawing/2014/main" id="{A6565A19-58A5-7528-71F6-5FC334BE2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225" y="2708920"/>
            <a:ext cx="1100601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URBANISTICA</a:t>
            </a:r>
            <a:endParaRPr lang="it-IT" altLang="en-US" sz="1050" b="1" dirty="0">
              <a:solidFill>
                <a:srgbClr val="000000"/>
              </a:solidFill>
            </a:endParaRP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B8EB16DF-E55B-1BE6-0447-FCE3B03F4557}"/>
              </a:ext>
            </a:extLst>
          </p:cNvPr>
          <p:cNvSpPr/>
          <p:nvPr/>
        </p:nvSpPr>
        <p:spPr>
          <a:xfrm>
            <a:off x="8116022" y="3340692"/>
            <a:ext cx="1100450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Urbanistica e edilizia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292BE814-442D-1988-7E65-C4666E9C1774}"/>
              </a:ext>
            </a:extLst>
          </p:cNvPr>
          <p:cNvSpPr/>
          <p:nvPr/>
        </p:nvSpPr>
        <p:spPr>
          <a:xfrm>
            <a:off x="8127869" y="3860268"/>
            <a:ext cx="108495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Tutela paesaggistica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1FD6E579-D01E-90E0-13D6-41507F5E0C2D}"/>
              </a:ext>
            </a:extLst>
          </p:cNvPr>
          <p:cNvSpPr/>
          <p:nvPr/>
        </p:nvSpPr>
        <p:spPr>
          <a:xfrm>
            <a:off x="8112225" y="437215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SUE (Telematico)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id="{B844B418-7116-F90F-DB58-E6BCCC640280}"/>
              </a:ext>
            </a:extLst>
          </p:cNvPr>
          <p:cNvSpPr/>
          <p:nvPr/>
        </p:nvSpPr>
        <p:spPr>
          <a:xfrm>
            <a:off x="8116021" y="4909256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Sicurezza luoghi di lavoro</a:t>
            </a: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id="{D0006BCA-A961-C7A2-5E30-13DC763C2F53}"/>
              </a:ext>
            </a:extLst>
          </p:cNvPr>
          <p:cNvSpPr/>
          <p:nvPr/>
        </p:nvSpPr>
        <p:spPr>
          <a:xfrm>
            <a:off x="8140320" y="5397464"/>
            <a:ext cx="1079948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Usi Civici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9" name="Line 21">
            <a:extLst>
              <a:ext uri="{FF2B5EF4-FFF2-40B4-BE49-F238E27FC236}">
                <a16:creationId xmlns:a16="http://schemas.microsoft.com/office/drawing/2014/main" id="{AC29D393-0C61-519C-BCC3-24EAEE1970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26366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" name="Line 105">
            <a:extLst>
              <a:ext uri="{FF2B5EF4-FFF2-40B4-BE49-F238E27FC236}">
                <a16:creationId xmlns:a16="http://schemas.microsoft.com/office/drawing/2014/main" id="{530962E0-B6A7-AF96-1010-F8606E9C2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31715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1" name="CasellaDiTesto 1">
            <a:extLst>
              <a:ext uri="{FF2B5EF4-FFF2-40B4-BE49-F238E27FC236}">
                <a16:creationId xmlns:a16="http://schemas.microsoft.com/office/drawing/2014/main" id="{E53FC711-4560-B333-0C58-0FACFB2D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370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92" name="Rectangle 84">
            <a:extLst>
              <a:ext uri="{FF2B5EF4-FFF2-40B4-BE49-F238E27FC236}">
                <a16:creationId xmlns:a16="http://schemas.microsoft.com/office/drawing/2014/main" id="{EAE70A62-AB8B-4C4F-A53D-E0C0434FD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9939" y="2708920"/>
            <a:ext cx="1359887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AMMINISTRATIVA 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AFFARI GENERALI</a:t>
            </a:r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8917D289-C0DE-48BE-FD9A-D3538335E3A0}"/>
              </a:ext>
            </a:extLst>
          </p:cNvPr>
          <p:cNvSpPr/>
          <p:nvPr/>
        </p:nvSpPr>
        <p:spPr>
          <a:xfrm>
            <a:off x="9430096" y="3343283"/>
            <a:ext cx="1104247" cy="271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Protocollo, messi/ URP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5" name="Rettangolo 94">
            <a:extLst>
              <a:ext uri="{FF2B5EF4-FFF2-40B4-BE49-F238E27FC236}">
                <a16:creationId xmlns:a16="http://schemas.microsoft.com/office/drawing/2014/main" id="{DC2A04E1-3338-4466-45D6-1706183876E2}"/>
              </a:ext>
            </a:extLst>
          </p:cNvPr>
          <p:cNvSpPr/>
          <p:nvPr/>
        </p:nvSpPr>
        <p:spPr>
          <a:xfrm>
            <a:off x="9433912" y="3669900"/>
            <a:ext cx="1104247" cy="59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Demografici – Anagrafe -Stato Civile, elettorale e statistica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6" name="Rettangolo 95">
            <a:extLst>
              <a:ext uri="{FF2B5EF4-FFF2-40B4-BE49-F238E27FC236}">
                <a16:creationId xmlns:a16="http://schemas.microsoft.com/office/drawing/2014/main" id="{65B84FBD-FF9E-C300-4925-2E2BB3B7249A}"/>
              </a:ext>
            </a:extLst>
          </p:cNvPr>
          <p:cNvSpPr/>
          <p:nvPr/>
        </p:nvSpPr>
        <p:spPr>
          <a:xfrm>
            <a:off x="9426300" y="4349493"/>
            <a:ext cx="1104247" cy="271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Cimitero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7" name="Rettangolo 96">
            <a:extLst>
              <a:ext uri="{FF2B5EF4-FFF2-40B4-BE49-F238E27FC236}">
                <a16:creationId xmlns:a16="http://schemas.microsoft.com/office/drawing/2014/main" id="{DBB3915D-539D-5549-F467-9841B84090F6}"/>
              </a:ext>
            </a:extLst>
          </p:cNvPr>
          <p:cNvSpPr/>
          <p:nvPr/>
        </p:nvSpPr>
        <p:spPr>
          <a:xfrm>
            <a:off x="9430095" y="4727613"/>
            <a:ext cx="1121812" cy="211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Contenzioso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8" name="Rettangolo 97">
            <a:extLst>
              <a:ext uri="{FF2B5EF4-FFF2-40B4-BE49-F238E27FC236}">
                <a16:creationId xmlns:a16="http://schemas.microsoft.com/office/drawing/2014/main" id="{3A7534E1-329D-A8FB-CA8A-701A3108BD0B}"/>
              </a:ext>
            </a:extLst>
          </p:cNvPr>
          <p:cNvSpPr/>
          <p:nvPr/>
        </p:nvSpPr>
        <p:spPr>
          <a:xfrm>
            <a:off x="9430095" y="5013177"/>
            <a:ext cx="1121813" cy="651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Anticorruzione e trasparenza  -supporto al RPCT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9" name="Rettangolo 98">
            <a:extLst>
              <a:ext uri="{FF2B5EF4-FFF2-40B4-BE49-F238E27FC236}">
                <a16:creationId xmlns:a16="http://schemas.microsoft.com/office/drawing/2014/main" id="{4F740021-5C44-B222-8D2D-7516DF480A52}"/>
              </a:ext>
            </a:extLst>
          </p:cNvPr>
          <p:cNvSpPr/>
          <p:nvPr/>
        </p:nvSpPr>
        <p:spPr>
          <a:xfrm>
            <a:off x="9416133" y="5733256"/>
            <a:ext cx="1175508" cy="46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Privacy –supporto al Resp. </a:t>
            </a:r>
            <a:r>
              <a:rPr lang="it-IT" sz="900" b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Org.vo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1" name="Rettangolo 100">
            <a:extLst>
              <a:ext uri="{FF2B5EF4-FFF2-40B4-BE49-F238E27FC236}">
                <a16:creationId xmlns:a16="http://schemas.microsoft.com/office/drawing/2014/main" id="{97F6A4B9-69FF-238D-D5B9-A7E2F0D9052E}"/>
              </a:ext>
            </a:extLst>
          </p:cNvPr>
          <p:cNvSpPr/>
          <p:nvPr/>
        </p:nvSpPr>
        <p:spPr>
          <a:xfrm>
            <a:off x="9397199" y="6266148"/>
            <a:ext cx="1194442" cy="547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Segreteria,  Contratti e customer </a:t>
            </a:r>
            <a:r>
              <a:rPr lang="it-IT" sz="900" b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satisfaction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5" name="Line 101">
            <a:extLst>
              <a:ext uri="{FF2B5EF4-FFF2-40B4-BE49-F238E27FC236}">
                <a16:creationId xmlns:a16="http://schemas.microsoft.com/office/drawing/2014/main" id="{49A9E17A-6B6A-5CA6-D3F0-273F4F96E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05375" y="3348027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7" name="Line 101">
            <a:extLst>
              <a:ext uri="{FF2B5EF4-FFF2-40B4-BE49-F238E27FC236}">
                <a16:creationId xmlns:a16="http://schemas.microsoft.com/office/drawing/2014/main" id="{8DE02485-D401-CE9B-8609-927982C80B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5401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" name="Line 101">
            <a:extLst>
              <a:ext uri="{FF2B5EF4-FFF2-40B4-BE49-F238E27FC236}">
                <a16:creationId xmlns:a16="http://schemas.microsoft.com/office/drawing/2014/main" id="{439BCAD6-B605-5918-2EDD-89F90114EB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7895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" name="Line 101">
            <a:extLst>
              <a:ext uri="{FF2B5EF4-FFF2-40B4-BE49-F238E27FC236}">
                <a16:creationId xmlns:a16="http://schemas.microsoft.com/office/drawing/2014/main" id="{4D2DBAFC-A7B9-B110-FE15-BC51ABA091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9160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0" name="Line 101">
            <a:extLst>
              <a:ext uri="{FF2B5EF4-FFF2-40B4-BE49-F238E27FC236}">
                <a16:creationId xmlns:a16="http://schemas.microsoft.com/office/drawing/2014/main" id="{5C59739A-6B03-A37B-5952-6EEC03EB6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8285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" name="Line 101">
            <a:extLst>
              <a:ext uri="{FF2B5EF4-FFF2-40B4-BE49-F238E27FC236}">
                <a16:creationId xmlns:a16="http://schemas.microsoft.com/office/drawing/2014/main" id="{0AE1F8F7-A51E-466D-3CF2-F33C855440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8811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EEA83ED-73F5-A05B-1A03-8AAD1B35A2E9}"/>
              </a:ext>
            </a:extLst>
          </p:cNvPr>
          <p:cNvSpPr/>
          <p:nvPr/>
        </p:nvSpPr>
        <p:spPr>
          <a:xfrm>
            <a:off x="1651306" y="5301208"/>
            <a:ext cx="1106784" cy="413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Economato/ provveditorato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C3A4E5AE-0E7B-438B-9873-78951E2ACCBB}"/>
              </a:ext>
            </a:extLst>
          </p:cNvPr>
          <p:cNvSpPr/>
          <p:nvPr/>
        </p:nvSpPr>
        <p:spPr>
          <a:xfrm>
            <a:off x="1631505" y="5773117"/>
            <a:ext cx="1104247" cy="471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Società partecipate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4" name="Rettangolo 93">
            <a:extLst>
              <a:ext uri="{FF2B5EF4-FFF2-40B4-BE49-F238E27FC236}">
                <a16:creationId xmlns:a16="http://schemas.microsoft.com/office/drawing/2014/main" id="{B96B104E-970E-4B67-A495-C83566CF3F9C}"/>
              </a:ext>
            </a:extLst>
          </p:cNvPr>
          <p:cNvSpPr/>
          <p:nvPr/>
        </p:nvSpPr>
        <p:spPr>
          <a:xfrm>
            <a:off x="4251747" y="542961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Associazioni e volontariato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4E634D18-4679-4FEC-8AC6-CEDE232D8553}"/>
              </a:ext>
            </a:extLst>
          </p:cNvPr>
          <p:cNvSpPr/>
          <p:nvPr/>
        </p:nvSpPr>
        <p:spPr>
          <a:xfrm>
            <a:off x="6797968" y="587457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Tutela degli animali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4" name="Rettangolo 103">
            <a:extLst>
              <a:ext uri="{FF2B5EF4-FFF2-40B4-BE49-F238E27FC236}">
                <a16:creationId xmlns:a16="http://schemas.microsoft.com/office/drawing/2014/main" id="{4A3BDD11-85EF-4A5A-985C-D82AF105F6E3}"/>
              </a:ext>
            </a:extLst>
          </p:cNvPr>
          <p:cNvSpPr/>
          <p:nvPr/>
        </p:nvSpPr>
        <p:spPr>
          <a:xfrm>
            <a:off x="5500501" y="4443108"/>
            <a:ext cx="1155279" cy="654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Digitalizzazione -Informatica e CED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12" name="Rettangolo 111">
            <a:extLst>
              <a:ext uri="{FF2B5EF4-FFF2-40B4-BE49-F238E27FC236}">
                <a16:creationId xmlns:a16="http://schemas.microsoft.com/office/drawing/2014/main" id="{4F73539B-5648-4402-874A-85C9516D9932}"/>
              </a:ext>
            </a:extLst>
          </p:cNvPr>
          <p:cNvSpPr/>
          <p:nvPr/>
        </p:nvSpPr>
        <p:spPr>
          <a:xfrm>
            <a:off x="8137356" y="591250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Patrimonio immobiliare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13" name="Rettangolo 112">
            <a:extLst>
              <a:ext uri="{FF2B5EF4-FFF2-40B4-BE49-F238E27FC236}">
                <a16:creationId xmlns:a16="http://schemas.microsoft.com/office/drawing/2014/main" id="{0C336A08-95B1-44A1-93BE-2B941608D793}"/>
              </a:ext>
            </a:extLst>
          </p:cNvPr>
          <p:cNvSpPr/>
          <p:nvPr/>
        </p:nvSpPr>
        <p:spPr>
          <a:xfrm>
            <a:off x="5543880" y="5200411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(Gestione) Patrimonio  boschivo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0" name="Rettangolo 99">
            <a:extLst>
              <a:ext uri="{FF2B5EF4-FFF2-40B4-BE49-F238E27FC236}">
                <a16:creationId xmlns:a16="http://schemas.microsoft.com/office/drawing/2014/main" id="{90B752D1-4715-4AA7-B8AF-8EBED3BED685}"/>
              </a:ext>
            </a:extLst>
          </p:cNvPr>
          <p:cNvSpPr/>
          <p:nvPr/>
        </p:nvSpPr>
        <p:spPr>
          <a:xfrm>
            <a:off x="1600662" y="6346713"/>
            <a:ext cx="1106784" cy="413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Patrimonio mobiliare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346412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Moreschini</dc:creator>
  <cp:lastModifiedBy>Utente3</cp:lastModifiedBy>
  <cp:revision>2</cp:revision>
  <dcterms:created xsi:type="dcterms:W3CDTF">2024-03-19T11:04:12Z</dcterms:created>
  <dcterms:modified xsi:type="dcterms:W3CDTF">2024-04-29T07:32:10Z</dcterms:modified>
</cp:coreProperties>
</file>