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797675" cy="9928225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o Moreschini" initials="MM" lastIdx="1" clrIdx="0">
    <p:extLst>
      <p:ext uri="{19B8F6BF-5375-455C-9EA6-DF929625EA0E}">
        <p15:presenceInfo xmlns:p15="http://schemas.microsoft.com/office/powerpoint/2012/main" userId="Marco Moreschi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99FF"/>
    <a:srgbClr val="79FFB6"/>
    <a:srgbClr val="61B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95538" autoAdjust="0"/>
  </p:normalViewPr>
  <p:slideViewPr>
    <p:cSldViewPr>
      <p:cViewPr varScale="1">
        <p:scale>
          <a:sx n="106" d="100"/>
          <a:sy n="106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F3195047-56CD-43B9-A9DC-E4A2492692A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2945659" cy="4964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12" tIns="45356" rIns="90712" bIns="45356" numCol="1" anchor="t" anchorCtr="0" compatLnSpc="1">
            <a:prstTxWarp prst="textNoShape">
              <a:avLst/>
            </a:prstTxWarp>
          </a:bodyPr>
          <a:lstStyle>
            <a:lvl1pPr>
              <a:defRPr sz="11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8B02642-BD7A-4BE3-A0C5-B9E57A39862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20" y="4"/>
            <a:ext cx="2945659" cy="4964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12" tIns="45356" rIns="90712" bIns="45356" numCol="1" anchor="t" anchorCtr="0" compatLnSpc="1">
            <a:prstTxWarp prst="textNoShape">
              <a:avLst/>
            </a:prstTxWarp>
          </a:bodyPr>
          <a:lstStyle>
            <a:lvl1pPr algn="r">
              <a:defRPr sz="11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3388A890-A567-436C-AEBB-4062E5607FA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9431817"/>
            <a:ext cx="2945659" cy="4964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12" tIns="45356" rIns="90712" bIns="45356" numCol="1" anchor="b" anchorCtr="0" compatLnSpc="1">
            <a:prstTxWarp prst="textNoShape">
              <a:avLst/>
            </a:prstTxWarp>
          </a:bodyPr>
          <a:lstStyle>
            <a:lvl1pPr>
              <a:defRPr sz="11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55AE1E1E-A04C-44C3-A807-A9A62FDFDE0B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20" y="9431817"/>
            <a:ext cx="2945659" cy="49641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712" tIns="45356" rIns="90712" bIns="45356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BF2AE00-A0E5-4A11-8CC9-8C70A5128E9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921506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A9FBE-88C7-4ACC-A873-F7F916D667D7}" type="datetimeFigureOut">
              <a:rPr lang="it-IT" smtClean="0"/>
              <a:t>29/04/2024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7612"/>
            <a:ext cx="5438775" cy="39093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83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830"/>
            <a:ext cx="2946400" cy="49839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21E57-9E83-4B6C-A150-72709A19399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71327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021E57-9E83-4B6C-A150-72709A193997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01232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33A74F0-69A4-4010-8DA8-FA7524ECB51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E22B238-29EB-44D4-8A73-8012F5253B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11A45E6-8621-46E2-A467-5221DF81E3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01533A-306A-4503-AF4E-E7B92C0F057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26009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4C9DC41-C7D5-47A8-B873-22C45D4794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B9F359F-2286-4EC6-A0D7-87D88519D87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BB83C8-2B9E-4CCC-9066-9A28E14521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A162D6-A262-4860-B606-69DBA64997E8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29341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1394774-47B1-4C1F-8551-6B5AB5C7B62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0B16BAD-B822-45EA-98EB-6C86F60865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0A5366-1F35-4F2C-8D2C-3AB611D972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DB83A-73C7-44DB-8A03-3B84BA53FCB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82095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FD9AD-8C82-490B-B811-5FD4960842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7A1E5C-A06A-4A9E-80C0-C4CAF735522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6B72B65-F782-4953-AE62-B689C294E0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07EA69-F4D3-4910-AD3C-1B555FE4D6F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13464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CD04015-45AD-4239-9A41-DF08F4E278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39C2DA-9E64-47E9-8481-AD99C6D3FB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D165C6E-926C-4B2E-A51F-EB827BA93F0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ABD26C-2EFA-4A71-B842-A544413F4AB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49225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313EE74-87AA-4DA5-965A-D3B9681F2C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515DAD-BDF6-4F36-8EB2-DFD1F727A95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A73867-A5EC-471F-AB81-75AD2AB9D76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4D726F-C33B-414A-B6D1-0CDC593D04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837045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D2DEFE8-2D30-4858-992A-114F4B68DA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7C67D2E-FB96-4732-8820-F9818C407B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E76F15A7-3E87-4FD8-AEBB-10A312AE309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4C092C-2BF4-4884-BD6B-07B3FE90CDAB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538592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45B0D23-963B-41BB-8A9F-15F9FB3D7B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25E2EC3F-4EF8-461D-909A-232F9A0161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DBB433F-AFFF-49E4-B008-1D7447999CA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E9DB6EC-8BB5-4BA9-92D7-7AA7D73E90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18920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1BAF509-AE03-445B-BA23-A79D915FF64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0E2F6BFC-D9D8-4A10-887D-676A86DD91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5A06512B-7A90-4C96-969E-E1B24B0749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D22622-CEC6-44DA-971F-6E890D19E21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4207071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B23889C-9EDC-46E4-8D76-6FB888CCD71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0DE9D4-E2A9-4799-BFEA-036BFCAAED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AADAC04-00B4-4072-A49F-C9F5752F44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EFC1CA-E661-40B0-BDCD-9B813382F1D6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79468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224F6BB-7253-4440-8B85-DFD160C683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5F9C3AF-36C6-4AE2-B5F3-7C9B4310D4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E291070-E6D2-4986-A3B9-808C717530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969B04-E815-445D-ABB2-3EA7D50AA93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03537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F51F37F-5047-4AEE-9137-1C1FFE7CC9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2191B59-3647-4064-A8D9-B6CDD7E104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AA3FE82-A18E-4A65-915F-C0FFC00C581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AE33C6C-68F5-490F-B766-8A8C1FD88F4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7ABBE160-4FB0-4319-8164-E81AA8F9EDB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68500-81D6-4C38-9D27-0A891C224308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>
            <a:extLst>
              <a:ext uri="{FF2B5EF4-FFF2-40B4-BE49-F238E27FC236}">
                <a16:creationId xmlns:a16="http://schemas.microsoft.com/office/drawing/2014/main" id="{9CF93034-F21B-4371-8CD9-E37C23356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6500" y="321804"/>
            <a:ext cx="1903200" cy="634895"/>
          </a:xfrm>
          <a:prstGeom prst="rect">
            <a:avLst/>
          </a:prstGeom>
          <a:solidFill>
            <a:srgbClr val="61B0FF"/>
          </a:solidFill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400" b="1" dirty="0"/>
              <a:t>SINDACO</a:t>
            </a:r>
          </a:p>
          <a:p>
            <a:pPr algn="ctr" eaLnBrk="1" hangingPunct="1"/>
            <a:endParaRPr lang="it-IT" altLang="en-US" sz="1400" b="1" dirty="0"/>
          </a:p>
        </p:txBody>
      </p:sp>
      <p:sp>
        <p:nvSpPr>
          <p:cNvPr id="15363" name="Line 8">
            <a:extLst>
              <a:ext uri="{FF2B5EF4-FFF2-40B4-BE49-F238E27FC236}">
                <a16:creationId xmlns:a16="http://schemas.microsoft.com/office/drawing/2014/main" id="{3FCE460B-4A1F-47DF-AB3D-D01F2A52DCEC}"/>
              </a:ext>
            </a:extLst>
          </p:cNvPr>
          <p:cNvSpPr>
            <a:spLocks noChangeShapeType="1"/>
          </p:cNvSpPr>
          <p:nvPr/>
        </p:nvSpPr>
        <p:spPr bwMode="auto">
          <a:xfrm>
            <a:off x="4500563" y="20605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4" name="Oval 19">
            <a:extLst>
              <a:ext uri="{FF2B5EF4-FFF2-40B4-BE49-F238E27FC236}">
                <a16:creationId xmlns:a16="http://schemas.microsoft.com/office/drawing/2014/main" id="{6365E8AA-5F70-4DDF-BC92-1E8427C08B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27" y="1193493"/>
            <a:ext cx="3069829" cy="1083375"/>
          </a:xfrm>
          <a:prstGeom prst="ellipse">
            <a:avLst/>
          </a:prstGeom>
          <a:solidFill>
            <a:srgbClr val="CCCCFF"/>
          </a:solidFill>
          <a:ln w="9525">
            <a:solidFill>
              <a:schemeClr val="bg2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endParaRPr lang="it-IT" altLang="en-US" sz="900" b="1" dirty="0"/>
          </a:p>
          <a:p>
            <a:pPr algn="ctr" eaLnBrk="1" hangingPunct="1"/>
            <a:r>
              <a:rPr lang="it-IT" altLang="en-US" sz="900" b="1" dirty="0"/>
              <a:t>ANTICORRUZIONE</a:t>
            </a:r>
          </a:p>
          <a:p>
            <a:pPr algn="ctr" eaLnBrk="1" hangingPunct="1"/>
            <a:r>
              <a:rPr lang="it-IT" altLang="en-US" sz="900" b="1" dirty="0"/>
              <a:t>TRASPARENZA</a:t>
            </a:r>
          </a:p>
          <a:p>
            <a:pPr algn="ctr" eaLnBrk="1" hangingPunct="1"/>
            <a:r>
              <a:rPr lang="it-IT" altLang="en-US" sz="900" b="1" dirty="0"/>
              <a:t>CONTROLLI</a:t>
            </a:r>
          </a:p>
          <a:p>
            <a:pPr algn="ctr" eaLnBrk="1" hangingPunct="1"/>
            <a:r>
              <a:rPr lang="it-IT" altLang="en-US" sz="900" b="1" dirty="0"/>
              <a:t>RESPONSABILE ORGANIZZATIVO PRIVACY</a:t>
            </a:r>
          </a:p>
          <a:p>
            <a:pPr algn="ctr" eaLnBrk="1" hangingPunct="1"/>
            <a:r>
              <a:rPr lang="it-IT" altLang="en-US" sz="900" b="1" dirty="0"/>
              <a:t>SUPPORTO GIURIDICO</a:t>
            </a:r>
          </a:p>
          <a:p>
            <a:pPr algn="ctr" eaLnBrk="1" hangingPunct="1"/>
            <a:r>
              <a:rPr lang="it-IT" altLang="en-US" sz="900" b="1" dirty="0"/>
              <a:t>TRANSIZIONE DIGITALE</a:t>
            </a:r>
          </a:p>
          <a:p>
            <a:pPr algn="ctr" eaLnBrk="1" hangingPunct="1"/>
            <a:r>
              <a:rPr lang="it-IT" altLang="en-US" sz="900" b="1" dirty="0"/>
              <a:t>RELAZIONI SINDACALI</a:t>
            </a:r>
          </a:p>
        </p:txBody>
      </p:sp>
      <p:sp>
        <p:nvSpPr>
          <p:cNvPr id="15365" name="Line 21">
            <a:extLst>
              <a:ext uri="{FF2B5EF4-FFF2-40B4-BE49-F238E27FC236}">
                <a16:creationId xmlns:a16="http://schemas.microsoft.com/office/drawing/2014/main" id="{37EBE0F3-3299-4E6B-BC8D-5B023D216652}"/>
              </a:ext>
            </a:extLst>
          </p:cNvPr>
          <p:cNvSpPr>
            <a:spLocks noChangeShapeType="1"/>
          </p:cNvSpPr>
          <p:nvPr/>
        </p:nvSpPr>
        <p:spPr bwMode="auto">
          <a:xfrm>
            <a:off x="2464156" y="28527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Line 35">
            <a:extLst>
              <a:ext uri="{FF2B5EF4-FFF2-40B4-BE49-F238E27FC236}">
                <a16:creationId xmlns:a16="http://schemas.microsoft.com/office/drawing/2014/main" id="{7E1C707D-DCD7-4EFF-9A4A-C3B5968FC57C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8085" y="956698"/>
            <a:ext cx="0" cy="15706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7" name="Line 42">
            <a:extLst>
              <a:ext uri="{FF2B5EF4-FFF2-40B4-BE49-F238E27FC236}">
                <a16:creationId xmlns:a16="http://schemas.microsoft.com/office/drawing/2014/main" id="{D5FEEE02-D79A-4FEC-8B00-5362489AD0B6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700" y="11255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8" name="Line 46">
            <a:extLst>
              <a:ext uri="{FF2B5EF4-FFF2-40B4-BE49-F238E27FC236}">
                <a16:creationId xmlns:a16="http://schemas.microsoft.com/office/drawing/2014/main" id="{897E1424-365C-40F4-9ECA-6396C880478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19699" y="1628800"/>
            <a:ext cx="711691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1" name="Text Box 76">
            <a:extLst>
              <a:ext uri="{FF2B5EF4-FFF2-40B4-BE49-F238E27FC236}">
                <a16:creationId xmlns:a16="http://schemas.microsoft.com/office/drawing/2014/main" id="{7BA65E8C-B9D1-46DE-8858-38FFF3A15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4958" y="3141663"/>
            <a:ext cx="1616075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it-IT" altLang="en-US" sz="1200"/>
              <a:t>   </a:t>
            </a:r>
            <a:endParaRPr lang="it-IT" altLang="en-US" sz="1200" b="1"/>
          </a:p>
        </p:txBody>
      </p:sp>
      <p:sp>
        <p:nvSpPr>
          <p:cNvPr id="15372" name="Rectangle 80">
            <a:extLst>
              <a:ext uri="{FF2B5EF4-FFF2-40B4-BE49-F238E27FC236}">
                <a16:creationId xmlns:a16="http://schemas.microsoft.com/office/drawing/2014/main" id="{090EB23D-5A43-4768-BC3C-BB602789C5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327" y="2276872"/>
            <a:ext cx="8770161" cy="292086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800" b="1" dirty="0"/>
              <a:t>AREE</a:t>
            </a:r>
          </a:p>
        </p:txBody>
      </p:sp>
      <p:sp>
        <p:nvSpPr>
          <p:cNvPr id="15374" name="Rectangle 84">
            <a:extLst>
              <a:ext uri="{FF2B5EF4-FFF2-40B4-BE49-F238E27FC236}">
                <a16:creationId xmlns:a16="http://schemas.microsoft.com/office/drawing/2014/main" id="{FF29AF1D-2C9C-4636-866D-2E4DCF9075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489" y="2725220"/>
            <a:ext cx="2517564" cy="478370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100" b="1" dirty="0"/>
              <a:t>FINANZIARIA E RISORSE UMANE</a:t>
            </a:r>
          </a:p>
        </p:txBody>
      </p:sp>
      <p:sp>
        <p:nvSpPr>
          <p:cNvPr id="15375" name="Line 101">
            <a:extLst>
              <a:ext uri="{FF2B5EF4-FFF2-40B4-BE49-F238E27FC236}">
                <a16:creationId xmlns:a16="http://schemas.microsoft.com/office/drawing/2014/main" id="{2BFB5AA8-99AC-4FD6-8EBE-D7127FD9699C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258083" y="1690719"/>
            <a:ext cx="1" cy="56083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6" name="Line 103">
            <a:extLst>
              <a:ext uri="{FF2B5EF4-FFF2-40B4-BE49-F238E27FC236}">
                <a16:creationId xmlns:a16="http://schemas.microsoft.com/office/drawing/2014/main" id="{AA18801F-8D82-4213-ADBD-668F05190E9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70776" y="1591375"/>
            <a:ext cx="200581" cy="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79" name="Line 114">
            <a:extLst>
              <a:ext uri="{FF2B5EF4-FFF2-40B4-BE49-F238E27FC236}">
                <a16:creationId xmlns:a16="http://schemas.microsoft.com/office/drawing/2014/main" id="{40D8E511-50B8-4A4F-8ABC-AD6D1ABA186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219700" y="613655"/>
            <a:ext cx="734260" cy="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0" name="Line 32">
            <a:extLst>
              <a:ext uri="{FF2B5EF4-FFF2-40B4-BE49-F238E27FC236}">
                <a16:creationId xmlns:a16="http://schemas.microsoft.com/office/drawing/2014/main" id="{D4A4E8F4-7AB3-4BCD-820D-3514146A48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502906" y="733861"/>
            <a:ext cx="813594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89" name="CasellaDiTesto 1">
            <a:extLst>
              <a:ext uri="{FF2B5EF4-FFF2-40B4-BE49-F238E27FC236}">
                <a16:creationId xmlns:a16="http://schemas.microsoft.com/office/drawing/2014/main" id="{DB142855-B76A-4398-9205-3C3A660BE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13870" y="2979738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7" name="Rettangolo 6"/>
          <p:cNvSpPr/>
          <p:nvPr/>
        </p:nvSpPr>
        <p:spPr>
          <a:xfrm>
            <a:off x="138788" y="3281689"/>
            <a:ext cx="1072037" cy="779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LP- FUNZIONARIO</a:t>
            </a:r>
          </a:p>
          <a:p>
            <a:pPr algn="ctr"/>
            <a:r>
              <a:rPr lang="it-IT" altLang="en-US" sz="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MD -FUNZIONARIO</a:t>
            </a:r>
            <a:endParaRPr lang="it-IT" sz="900" dirty="0">
              <a:solidFill>
                <a:srgbClr val="FF0000"/>
              </a:solidFill>
            </a:endParaRPr>
          </a:p>
        </p:txBody>
      </p:sp>
      <p:sp>
        <p:nvSpPr>
          <p:cNvPr id="1035" name="Rettangolo arrotondato 1034"/>
          <p:cNvSpPr/>
          <p:nvPr/>
        </p:nvSpPr>
        <p:spPr>
          <a:xfrm>
            <a:off x="269597" y="321804"/>
            <a:ext cx="2308076" cy="701476"/>
          </a:xfrm>
          <a:prstGeom prst="roundRect">
            <a:avLst/>
          </a:prstGeom>
          <a:solidFill>
            <a:srgbClr val="79FFB6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POLIZIA LOCALE</a:t>
            </a:r>
          </a:p>
          <a:p>
            <a:pPr lvl="0" algn="ctr"/>
            <a:r>
              <a:rPr lang="it-IT" altLang="en-US" sz="11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PROTEZIONE CIVILE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5542B37B-293B-F9D1-7278-586183154A81}"/>
              </a:ext>
            </a:extLst>
          </p:cNvPr>
          <p:cNvSpPr/>
          <p:nvPr/>
        </p:nvSpPr>
        <p:spPr>
          <a:xfrm>
            <a:off x="106578" y="4149082"/>
            <a:ext cx="1105173" cy="59873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  G -  ISTRUTTORE</a:t>
            </a:r>
          </a:p>
          <a:p>
            <a:pPr algn="ctr"/>
            <a:r>
              <a:rPr lang="it-IT" sz="8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 C DA</a:t>
            </a:r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it-IT" sz="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RIA</a:t>
            </a:r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it-IT" sz="8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ASSUMERE</a:t>
            </a:r>
            <a:endParaRPr lang="it-IT" sz="800" dirty="0">
              <a:solidFill>
                <a:schemeClr val="accent6"/>
              </a:solidFill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14B962B1-C4AB-970B-7051-873AD81CF859}"/>
              </a:ext>
            </a:extLst>
          </p:cNvPr>
          <p:cNvSpPr/>
          <p:nvPr/>
        </p:nvSpPr>
        <p:spPr>
          <a:xfrm>
            <a:off x="106578" y="4797152"/>
            <a:ext cx="1145150" cy="8937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</a:rPr>
              <a:t>T D P- OPERATORE E.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S G  - OPERATORE E.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18 ore +18 messo </a:t>
            </a:r>
          </a:p>
          <a:p>
            <a:pPr algn="ctr"/>
            <a:r>
              <a:rPr lang="it-IT" sz="800" i="1" dirty="0">
                <a:solidFill>
                  <a:schemeClr val="tx1"/>
                </a:solidFill>
              </a:rPr>
              <a:t>(B.G. operatore e. in comando</a:t>
            </a:r>
            <a:endParaRPr lang="it-IT" sz="800" dirty="0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35E2B75B-2BC0-6EE0-E3D1-DBC8EB22C9A5}"/>
              </a:ext>
            </a:extLst>
          </p:cNvPr>
          <p:cNvSpPr/>
          <p:nvPr/>
        </p:nvSpPr>
        <p:spPr>
          <a:xfrm>
            <a:off x="133658" y="5762873"/>
            <a:ext cx="1104247" cy="474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accent2">
                    <a:lumMod val="75000"/>
                  </a:schemeClr>
                </a:solidFill>
              </a:rPr>
              <a:t>1 C DA </a:t>
            </a:r>
            <a:r>
              <a:rPr lang="it-IT" sz="800" b="1" dirty="0">
                <a:solidFill>
                  <a:srgbClr val="FF0000"/>
                </a:solidFill>
              </a:rPr>
              <a:t>RIA </a:t>
            </a:r>
            <a:r>
              <a:rPr lang="it-IT" sz="800" b="1" dirty="0">
                <a:solidFill>
                  <a:schemeClr val="accent2">
                    <a:lumMod val="75000"/>
                  </a:schemeClr>
                </a:solidFill>
              </a:rPr>
              <a:t>ASSUMERE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AFF5FACE-997B-ECDC-494E-DF45AA213B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3928" y="1281937"/>
            <a:ext cx="1903200" cy="634895"/>
          </a:xfrm>
          <a:prstGeom prst="rect">
            <a:avLst/>
          </a:prstGeom>
          <a:solidFill>
            <a:srgbClr val="61B0FF"/>
          </a:solidFill>
          <a:ln w="6350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400" b="1" dirty="0"/>
              <a:t>SEGRETARIO</a:t>
            </a:r>
          </a:p>
        </p:txBody>
      </p:sp>
      <p:sp>
        <p:nvSpPr>
          <p:cNvPr id="32" name="Oval 51">
            <a:extLst>
              <a:ext uri="{FF2B5EF4-FFF2-40B4-BE49-F238E27FC236}">
                <a16:creationId xmlns:a16="http://schemas.microsoft.com/office/drawing/2014/main" id="{6CA31317-20EE-B214-A1FC-65F696051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960" y="1405744"/>
            <a:ext cx="2218437" cy="655104"/>
          </a:xfrm>
          <a:prstGeom prst="ellipse">
            <a:avLst/>
          </a:prstGeom>
          <a:solidFill>
            <a:schemeClr val="accent3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200" b="1" dirty="0"/>
              <a:t>NUCLEO DI VALUTAZIONE</a:t>
            </a:r>
          </a:p>
        </p:txBody>
      </p:sp>
      <p:sp>
        <p:nvSpPr>
          <p:cNvPr id="33" name="Oval 51">
            <a:extLst>
              <a:ext uri="{FF2B5EF4-FFF2-40B4-BE49-F238E27FC236}">
                <a16:creationId xmlns:a16="http://schemas.microsoft.com/office/drawing/2014/main" id="{7029FEA8-8C63-F75B-251D-B7ED92F951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3731" y="757672"/>
            <a:ext cx="2218437" cy="655104"/>
          </a:xfrm>
          <a:prstGeom prst="ellipse">
            <a:avLst/>
          </a:prstGeom>
          <a:solidFill>
            <a:schemeClr val="accent3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200" b="1" dirty="0"/>
              <a:t>COLLEGIO DEI REVISORI</a:t>
            </a:r>
          </a:p>
        </p:txBody>
      </p:sp>
      <p:sp>
        <p:nvSpPr>
          <p:cNvPr id="34" name="Oval 51">
            <a:extLst>
              <a:ext uri="{FF2B5EF4-FFF2-40B4-BE49-F238E27FC236}">
                <a16:creationId xmlns:a16="http://schemas.microsoft.com/office/drawing/2014/main" id="{E7D94DAE-E710-DC22-2412-8397F2914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1170" y="174576"/>
            <a:ext cx="2218437" cy="655104"/>
          </a:xfrm>
          <a:prstGeom prst="ellipse">
            <a:avLst/>
          </a:prstGeom>
          <a:solidFill>
            <a:schemeClr val="accent3">
              <a:lumMod val="90000"/>
              <a:alpha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200" b="1" dirty="0"/>
              <a:t>STAFF</a:t>
            </a:r>
          </a:p>
        </p:txBody>
      </p:sp>
      <p:sp>
        <p:nvSpPr>
          <p:cNvPr id="37" name="Rettangolo 36">
            <a:extLst>
              <a:ext uri="{FF2B5EF4-FFF2-40B4-BE49-F238E27FC236}">
                <a16:creationId xmlns:a16="http://schemas.microsoft.com/office/drawing/2014/main" id="{F9CF8869-26A7-22D1-AD26-D102E2A1CEE8}"/>
              </a:ext>
            </a:extLst>
          </p:cNvPr>
          <p:cNvSpPr/>
          <p:nvPr/>
        </p:nvSpPr>
        <p:spPr>
          <a:xfrm>
            <a:off x="1427525" y="3368724"/>
            <a:ext cx="1117251" cy="40557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</a:rPr>
              <a:t>DG - FUNZIONARIO</a:t>
            </a:r>
          </a:p>
        </p:txBody>
      </p:sp>
      <p:sp>
        <p:nvSpPr>
          <p:cNvPr id="38" name="Rettangolo 37">
            <a:extLst>
              <a:ext uri="{FF2B5EF4-FFF2-40B4-BE49-F238E27FC236}">
                <a16:creationId xmlns:a16="http://schemas.microsoft.com/office/drawing/2014/main" id="{8DF41CAC-FB20-6336-1266-883DD61E9C35}"/>
              </a:ext>
            </a:extLst>
          </p:cNvPr>
          <p:cNvSpPr/>
          <p:nvPr/>
        </p:nvSpPr>
        <p:spPr>
          <a:xfrm>
            <a:off x="1419997" y="3831819"/>
            <a:ext cx="1199154" cy="71738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FF0000"/>
                </a:solidFill>
              </a:rPr>
              <a:t>S D S - ISTRUTTORE</a:t>
            </a:r>
          </a:p>
        </p:txBody>
      </p:sp>
      <p:sp>
        <p:nvSpPr>
          <p:cNvPr id="39" name="Rettangolo 38">
            <a:extLst>
              <a:ext uri="{FF2B5EF4-FFF2-40B4-BE49-F238E27FC236}">
                <a16:creationId xmlns:a16="http://schemas.microsoft.com/office/drawing/2014/main" id="{F5E676FD-C507-7310-2382-36A1D5754684}"/>
              </a:ext>
            </a:extLst>
          </p:cNvPr>
          <p:cNvSpPr/>
          <p:nvPr/>
        </p:nvSpPr>
        <p:spPr>
          <a:xfrm>
            <a:off x="1399621" y="4625429"/>
            <a:ext cx="1148433" cy="39128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 Z – 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OPERATORE E.</a:t>
            </a:r>
            <a:endParaRPr lang="it-IT" sz="800" dirty="0"/>
          </a:p>
        </p:txBody>
      </p:sp>
      <p:sp>
        <p:nvSpPr>
          <p:cNvPr id="41" name="Line 21">
            <a:extLst>
              <a:ext uri="{FF2B5EF4-FFF2-40B4-BE49-F238E27FC236}">
                <a16:creationId xmlns:a16="http://schemas.microsoft.com/office/drawing/2014/main" id="{030A54B2-5188-2498-102A-31A57045EDA1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4242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CasellaDiTesto 1">
            <a:extLst>
              <a:ext uri="{FF2B5EF4-FFF2-40B4-BE49-F238E27FC236}">
                <a16:creationId xmlns:a16="http://schemas.microsoft.com/office/drawing/2014/main" id="{0CB4B68E-5158-5AAC-2C17-BD947E6EAF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6082" y="296528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48" name="Line 21">
            <a:extLst>
              <a:ext uri="{FF2B5EF4-FFF2-40B4-BE49-F238E27FC236}">
                <a16:creationId xmlns:a16="http://schemas.microsoft.com/office/drawing/2014/main" id="{1196B774-4090-CD72-AF3E-C53B66E3B20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114534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CasellaDiTesto 1">
            <a:extLst>
              <a:ext uri="{FF2B5EF4-FFF2-40B4-BE49-F238E27FC236}">
                <a16:creationId xmlns:a16="http://schemas.microsoft.com/office/drawing/2014/main" id="{6A4FD507-D765-22E1-E0A7-7546C5B32D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4248" y="296528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57" name="Rettangolo 56">
            <a:extLst>
              <a:ext uri="{FF2B5EF4-FFF2-40B4-BE49-F238E27FC236}">
                <a16:creationId xmlns:a16="http://schemas.microsoft.com/office/drawing/2014/main" id="{8542E492-DC39-3C58-BDAB-DA44CA506228}"/>
              </a:ext>
            </a:extLst>
          </p:cNvPr>
          <p:cNvSpPr/>
          <p:nvPr/>
        </p:nvSpPr>
        <p:spPr>
          <a:xfrm>
            <a:off x="2742069" y="3352783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F R - FUNZIONARIO</a:t>
            </a:r>
            <a:endParaRPr lang="it-IT" sz="800" dirty="0">
              <a:solidFill>
                <a:srgbClr val="DEF6F1"/>
              </a:solidFill>
            </a:endParaRPr>
          </a:p>
        </p:txBody>
      </p:sp>
      <p:sp>
        <p:nvSpPr>
          <p:cNvPr id="60" name="Rettangolo 59">
            <a:extLst>
              <a:ext uri="{FF2B5EF4-FFF2-40B4-BE49-F238E27FC236}">
                <a16:creationId xmlns:a16="http://schemas.microsoft.com/office/drawing/2014/main" id="{E22DDEB7-B2F8-6C5B-BFD8-52902D493F1E}"/>
              </a:ext>
            </a:extLst>
          </p:cNvPr>
          <p:cNvSpPr/>
          <p:nvPr/>
        </p:nvSpPr>
        <p:spPr>
          <a:xfrm>
            <a:off x="2742068" y="3791733"/>
            <a:ext cx="1154464" cy="7425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 O - FUNZIONARIO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L R-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FUNZIONARIO</a:t>
            </a:r>
          </a:p>
          <a:p>
            <a:pPr algn="ctr"/>
            <a:r>
              <a:rPr lang="it-IT" sz="8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 ASS. SOC. DA ASSUMERE</a:t>
            </a:r>
          </a:p>
        </p:txBody>
      </p:sp>
      <p:sp>
        <p:nvSpPr>
          <p:cNvPr id="61" name="Rettangolo 60">
            <a:extLst>
              <a:ext uri="{FF2B5EF4-FFF2-40B4-BE49-F238E27FC236}">
                <a16:creationId xmlns:a16="http://schemas.microsoft.com/office/drawing/2014/main" id="{C5C0B2DC-E86C-7EB6-5F9F-E89D1E7E1801}"/>
              </a:ext>
            </a:extLst>
          </p:cNvPr>
          <p:cNvSpPr/>
          <p:nvPr/>
        </p:nvSpPr>
        <p:spPr>
          <a:xfrm>
            <a:off x="2746612" y="4637524"/>
            <a:ext cx="1104247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 Q – </a:t>
            </a:r>
          </a:p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ISTRUTTORE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 R –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ISTRUTTORE</a:t>
            </a:r>
            <a:endParaRPr lang="it-IT" sz="800" dirty="0"/>
          </a:p>
        </p:txBody>
      </p:sp>
      <p:sp>
        <p:nvSpPr>
          <p:cNvPr id="66" name="Rettangolo 65">
            <a:extLst>
              <a:ext uri="{FF2B5EF4-FFF2-40B4-BE49-F238E27FC236}">
                <a16:creationId xmlns:a16="http://schemas.microsoft.com/office/drawing/2014/main" id="{058B27B0-8FCE-0FEA-571C-A84884723CCE}"/>
              </a:ext>
            </a:extLst>
          </p:cNvPr>
          <p:cNvSpPr/>
          <p:nvPr/>
        </p:nvSpPr>
        <p:spPr>
          <a:xfrm>
            <a:off x="3995936" y="3335166"/>
            <a:ext cx="1104247" cy="5800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 B-FUNZIONARIO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GB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FUNZIONARIO </a:t>
            </a:r>
            <a:r>
              <a:rPr lang="it-IT" sz="800" b="1" i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(</a:t>
            </a:r>
            <a:r>
              <a:rPr lang="it-IT" sz="800" b="1" i="1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asp</a:t>
            </a:r>
            <a:r>
              <a:rPr lang="it-IT" sz="800" b="1" i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  <a:endParaRPr lang="it-IT" sz="800" i="1" dirty="0"/>
          </a:p>
        </p:txBody>
      </p:sp>
      <p:sp>
        <p:nvSpPr>
          <p:cNvPr id="67" name="Rectangle 29">
            <a:extLst>
              <a:ext uri="{FF2B5EF4-FFF2-40B4-BE49-F238E27FC236}">
                <a16:creationId xmlns:a16="http://schemas.microsoft.com/office/drawing/2014/main" id="{14E6A6C1-1203-4850-082B-70D3272D9D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3453" y="2732642"/>
            <a:ext cx="1038243" cy="478370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000" b="1" dirty="0"/>
              <a:t>SERVIZI AL </a:t>
            </a:r>
          </a:p>
          <a:p>
            <a:pPr algn="ctr" eaLnBrk="1" hangingPunct="1"/>
            <a:r>
              <a:rPr lang="it-IT" altLang="en-US" sz="1000" b="1" dirty="0"/>
              <a:t>CITTADINO </a:t>
            </a:r>
          </a:p>
        </p:txBody>
      </p:sp>
      <p:sp>
        <p:nvSpPr>
          <p:cNvPr id="68" name="Rectangle 29">
            <a:extLst>
              <a:ext uri="{FF2B5EF4-FFF2-40B4-BE49-F238E27FC236}">
                <a16:creationId xmlns:a16="http://schemas.microsoft.com/office/drawing/2014/main" id="{D66E44D2-2E47-67E2-5E75-9313CEE30F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7902" y="2720227"/>
            <a:ext cx="1038243" cy="478370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100" b="1" dirty="0"/>
              <a:t>LAVORI </a:t>
            </a:r>
          </a:p>
          <a:p>
            <a:pPr algn="ctr" eaLnBrk="1" hangingPunct="1"/>
            <a:r>
              <a:rPr lang="it-IT" altLang="en-US" sz="1100" b="1" dirty="0"/>
              <a:t>PUBBLICI </a:t>
            </a:r>
          </a:p>
          <a:p>
            <a:pPr algn="ctr" eaLnBrk="1" hangingPunct="1"/>
            <a:r>
              <a:rPr lang="it-IT" altLang="en-US" sz="1100" b="1" dirty="0"/>
              <a:t>E AMBIENTE </a:t>
            </a:r>
            <a:endParaRPr lang="it-IT" altLang="en-US" sz="1050" b="1" dirty="0"/>
          </a:p>
        </p:txBody>
      </p:sp>
      <p:sp>
        <p:nvSpPr>
          <p:cNvPr id="70" name="Rettangolo 69">
            <a:extLst>
              <a:ext uri="{FF2B5EF4-FFF2-40B4-BE49-F238E27FC236}">
                <a16:creationId xmlns:a16="http://schemas.microsoft.com/office/drawing/2014/main" id="{E1271279-AE1D-715F-0AAE-9C2E646CC52A}"/>
              </a:ext>
            </a:extLst>
          </p:cNvPr>
          <p:cNvSpPr/>
          <p:nvPr/>
        </p:nvSpPr>
        <p:spPr>
          <a:xfrm>
            <a:off x="4016738" y="3971634"/>
            <a:ext cx="1067376" cy="261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ES - FUNZIONARIO</a:t>
            </a:r>
            <a:endParaRPr lang="it-IT" sz="800" dirty="0"/>
          </a:p>
        </p:txBody>
      </p:sp>
      <p:sp>
        <p:nvSpPr>
          <p:cNvPr id="71" name="Rettangolo 70">
            <a:extLst>
              <a:ext uri="{FF2B5EF4-FFF2-40B4-BE49-F238E27FC236}">
                <a16:creationId xmlns:a16="http://schemas.microsoft.com/office/drawing/2014/main" id="{0B514C88-A3BB-6E1D-EE3D-8695B243D7FB}"/>
              </a:ext>
            </a:extLst>
          </p:cNvPr>
          <p:cNvSpPr/>
          <p:nvPr/>
        </p:nvSpPr>
        <p:spPr>
          <a:xfrm>
            <a:off x="4017363" y="4289042"/>
            <a:ext cx="1104247" cy="292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 D F - FUNZIONARIO</a:t>
            </a:r>
            <a:endParaRPr lang="it-IT" sz="800" dirty="0"/>
          </a:p>
        </p:txBody>
      </p:sp>
      <p:sp>
        <p:nvSpPr>
          <p:cNvPr id="73" name="Rectangle 84">
            <a:extLst>
              <a:ext uri="{FF2B5EF4-FFF2-40B4-BE49-F238E27FC236}">
                <a16:creationId xmlns:a16="http://schemas.microsoft.com/office/drawing/2014/main" id="{90B1FE56-5F70-921F-E287-949F6E46E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16545" y="2708920"/>
            <a:ext cx="1237837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100" b="1" dirty="0"/>
              <a:t>POLIZIA LOCALE</a:t>
            </a:r>
          </a:p>
        </p:txBody>
      </p:sp>
      <p:sp>
        <p:nvSpPr>
          <p:cNvPr id="74" name="Rettangolo 73">
            <a:extLst>
              <a:ext uri="{FF2B5EF4-FFF2-40B4-BE49-F238E27FC236}">
                <a16:creationId xmlns:a16="http://schemas.microsoft.com/office/drawing/2014/main" id="{D5D3618F-AD96-748C-6545-8DBF3DCB1E9A}"/>
              </a:ext>
            </a:extLst>
          </p:cNvPr>
          <p:cNvSpPr/>
          <p:nvPr/>
        </p:nvSpPr>
        <p:spPr>
          <a:xfrm>
            <a:off x="5295849" y="3354127"/>
            <a:ext cx="1104247" cy="79495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 P - FUNZIONARIO</a:t>
            </a:r>
          </a:p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G F - FUNZIONARIO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M G - FUNZIONARIO</a:t>
            </a:r>
            <a:endParaRPr lang="it-IT" sz="900" dirty="0"/>
          </a:p>
        </p:txBody>
      </p:sp>
      <p:sp>
        <p:nvSpPr>
          <p:cNvPr id="76" name="Rettangolo 75">
            <a:extLst>
              <a:ext uri="{FF2B5EF4-FFF2-40B4-BE49-F238E27FC236}">
                <a16:creationId xmlns:a16="http://schemas.microsoft.com/office/drawing/2014/main" id="{6E113CA2-567D-6D67-0828-6CB6E8B6DD0C}"/>
              </a:ext>
            </a:extLst>
          </p:cNvPr>
          <p:cNvSpPr/>
          <p:nvPr/>
        </p:nvSpPr>
        <p:spPr>
          <a:xfrm>
            <a:off x="5289197" y="4247050"/>
            <a:ext cx="1104247" cy="550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 B – 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ISTRUTTORE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 D –</a:t>
            </a: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 ISTRUTTORE</a:t>
            </a:r>
            <a:endParaRPr lang="it-IT" sz="800" dirty="0"/>
          </a:p>
        </p:txBody>
      </p:sp>
      <p:sp>
        <p:nvSpPr>
          <p:cNvPr id="77" name="Rettangolo 76">
            <a:extLst>
              <a:ext uri="{FF2B5EF4-FFF2-40B4-BE49-F238E27FC236}">
                <a16:creationId xmlns:a16="http://schemas.microsoft.com/office/drawing/2014/main" id="{E2CF5DF6-56F1-E3D6-36EA-0B79AF57E288}"/>
              </a:ext>
            </a:extLst>
          </p:cNvPr>
          <p:cNvSpPr/>
          <p:nvPr/>
        </p:nvSpPr>
        <p:spPr>
          <a:xfrm>
            <a:off x="5292052" y="4895121"/>
            <a:ext cx="1104247" cy="5501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</a:rPr>
              <a:t>C D –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 ISTRUTTORE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C E – 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ISTRUTTORE</a:t>
            </a:r>
          </a:p>
        </p:txBody>
      </p:sp>
      <p:sp>
        <p:nvSpPr>
          <p:cNvPr id="81" name="CasellaDiTesto 1">
            <a:extLst>
              <a:ext uri="{FF2B5EF4-FFF2-40B4-BE49-F238E27FC236}">
                <a16:creationId xmlns:a16="http://schemas.microsoft.com/office/drawing/2014/main" id="{9CB5718B-A92D-FBF1-F67D-B0F6DC3BA5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0246" y="296528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82" name="Rectangle 84">
            <a:extLst>
              <a:ext uri="{FF2B5EF4-FFF2-40B4-BE49-F238E27FC236}">
                <a16:creationId xmlns:a16="http://schemas.microsoft.com/office/drawing/2014/main" id="{A6565A19-58A5-7528-71F6-5FC334BE2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88224" y="2708920"/>
            <a:ext cx="1100601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100" b="1" dirty="0"/>
              <a:t>URBANISTICA</a:t>
            </a:r>
            <a:endParaRPr lang="it-IT" altLang="en-US" sz="1050" b="1" dirty="0"/>
          </a:p>
        </p:txBody>
      </p:sp>
      <p:sp>
        <p:nvSpPr>
          <p:cNvPr id="83" name="Rettangolo 82">
            <a:extLst>
              <a:ext uri="{FF2B5EF4-FFF2-40B4-BE49-F238E27FC236}">
                <a16:creationId xmlns:a16="http://schemas.microsoft.com/office/drawing/2014/main" id="{B8EB16DF-E55B-1BE6-0447-FCE3B03F4557}"/>
              </a:ext>
            </a:extLst>
          </p:cNvPr>
          <p:cNvSpPr/>
          <p:nvPr/>
        </p:nvSpPr>
        <p:spPr>
          <a:xfrm>
            <a:off x="6592021" y="3368723"/>
            <a:ext cx="1100450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</a:rPr>
              <a:t>F S - FUNZIONARIO</a:t>
            </a:r>
          </a:p>
        </p:txBody>
      </p:sp>
      <p:sp>
        <p:nvSpPr>
          <p:cNvPr id="85" name="Rettangolo 84">
            <a:extLst>
              <a:ext uri="{FF2B5EF4-FFF2-40B4-BE49-F238E27FC236}">
                <a16:creationId xmlns:a16="http://schemas.microsoft.com/office/drawing/2014/main" id="{292BE814-442D-1988-7E65-C4666E9C1774}"/>
              </a:ext>
            </a:extLst>
          </p:cNvPr>
          <p:cNvSpPr/>
          <p:nvPr/>
        </p:nvSpPr>
        <p:spPr>
          <a:xfrm>
            <a:off x="6630375" y="3814861"/>
            <a:ext cx="108495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 F –</a:t>
            </a:r>
          </a:p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ISTRUTTORE</a:t>
            </a:r>
            <a:endParaRPr lang="it-IT" sz="800" dirty="0"/>
          </a:p>
        </p:txBody>
      </p:sp>
      <p:sp>
        <p:nvSpPr>
          <p:cNvPr id="86" name="Rettangolo 85">
            <a:extLst>
              <a:ext uri="{FF2B5EF4-FFF2-40B4-BE49-F238E27FC236}">
                <a16:creationId xmlns:a16="http://schemas.microsoft.com/office/drawing/2014/main" id="{1FD6E579-D01E-90E0-13D6-41507F5E0C2D}"/>
              </a:ext>
            </a:extLst>
          </p:cNvPr>
          <p:cNvSpPr/>
          <p:nvPr/>
        </p:nvSpPr>
        <p:spPr>
          <a:xfrm>
            <a:off x="6588224" y="4372159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accent4"/>
                </a:solidFill>
              </a:rPr>
              <a:t>S C  -</a:t>
            </a:r>
          </a:p>
          <a:p>
            <a:pPr algn="ctr"/>
            <a:r>
              <a:rPr lang="it-IT" sz="800" b="1" dirty="0">
                <a:solidFill>
                  <a:schemeClr val="accent4"/>
                </a:solidFill>
              </a:rPr>
              <a:t>ISTRUTTORE</a:t>
            </a:r>
          </a:p>
        </p:txBody>
      </p:sp>
      <p:sp>
        <p:nvSpPr>
          <p:cNvPr id="89" name="Line 21">
            <a:extLst>
              <a:ext uri="{FF2B5EF4-FFF2-40B4-BE49-F238E27FC236}">
                <a16:creationId xmlns:a16="http://schemas.microsoft.com/office/drawing/2014/main" id="{AC29D393-0C61-519C-BCC3-24EAEE197052}"/>
              </a:ext>
            </a:extLst>
          </p:cNvPr>
          <p:cNvSpPr>
            <a:spLocks noChangeShapeType="1"/>
          </p:cNvSpPr>
          <p:nvPr/>
        </p:nvSpPr>
        <p:spPr bwMode="auto">
          <a:xfrm>
            <a:off x="8602366" y="2838280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1" name="CasellaDiTesto 1">
            <a:extLst>
              <a:ext uri="{FF2B5EF4-FFF2-40B4-BE49-F238E27FC236}">
                <a16:creationId xmlns:a16="http://schemas.microsoft.com/office/drawing/2014/main" id="{E53FC711-4560-B333-0C58-0FACFB2DF2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8370" y="2965280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en-US" altLang="en-US" sz="1800"/>
          </a:p>
        </p:txBody>
      </p:sp>
      <p:sp>
        <p:nvSpPr>
          <p:cNvPr id="92" name="Rectangle 84">
            <a:extLst>
              <a:ext uri="{FF2B5EF4-FFF2-40B4-BE49-F238E27FC236}">
                <a16:creationId xmlns:a16="http://schemas.microsoft.com/office/drawing/2014/main" id="{EAE70A62-AB8B-4C4F-A53D-E0C0434FD6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2360" y="2708920"/>
            <a:ext cx="1283465" cy="478012"/>
          </a:xfrm>
          <a:prstGeom prst="rect">
            <a:avLst/>
          </a:prstGeom>
          <a:solidFill>
            <a:srgbClr val="79FFB6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it-IT" altLang="en-US" sz="1050" b="1" dirty="0"/>
              <a:t>AMMINISTRATIVA E</a:t>
            </a:r>
          </a:p>
          <a:p>
            <a:pPr algn="ctr" eaLnBrk="1" hangingPunct="1"/>
            <a:r>
              <a:rPr lang="it-IT" altLang="en-US" sz="1050" b="1" dirty="0"/>
              <a:t>AFF. GENERALI</a:t>
            </a:r>
          </a:p>
        </p:txBody>
      </p:sp>
      <p:sp>
        <p:nvSpPr>
          <p:cNvPr id="93" name="Rettangolo 92">
            <a:extLst>
              <a:ext uri="{FF2B5EF4-FFF2-40B4-BE49-F238E27FC236}">
                <a16:creationId xmlns:a16="http://schemas.microsoft.com/office/drawing/2014/main" id="{8917D289-C0DE-48BE-FD9A-D3538335E3A0}"/>
              </a:ext>
            </a:extLst>
          </p:cNvPr>
          <p:cNvSpPr/>
          <p:nvPr/>
        </p:nvSpPr>
        <p:spPr>
          <a:xfrm>
            <a:off x="7906096" y="3326894"/>
            <a:ext cx="1104247" cy="8472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altLang="en-US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 M  F - FUNZIONARIO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 D - FUNZIONARIO</a:t>
            </a:r>
          </a:p>
          <a:p>
            <a:pPr algn="ctr"/>
            <a:r>
              <a:rPr lang="it-IT" sz="800" b="1" i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 N – FUNZIONARIO (</a:t>
            </a:r>
            <a:r>
              <a:rPr lang="it-IT" sz="800" b="1" i="1" dirty="0" err="1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asp</a:t>
            </a:r>
            <a:r>
              <a:rPr lang="it-IT" sz="800" b="1" i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)</a:t>
            </a:r>
            <a:endParaRPr lang="it-IT" sz="800" i="1" dirty="0"/>
          </a:p>
        </p:txBody>
      </p:sp>
      <p:sp>
        <p:nvSpPr>
          <p:cNvPr id="95" name="Rettangolo 94">
            <a:extLst>
              <a:ext uri="{FF2B5EF4-FFF2-40B4-BE49-F238E27FC236}">
                <a16:creationId xmlns:a16="http://schemas.microsoft.com/office/drawing/2014/main" id="{DC2A04E1-3338-4466-45D6-1706183876E2}"/>
              </a:ext>
            </a:extLst>
          </p:cNvPr>
          <p:cNvSpPr/>
          <p:nvPr/>
        </p:nvSpPr>
        <p:spPr>
          <a:xfrm>
            <a:off x="7925385" y="4247050"/>
            <a:ext cx="1084957" cy="406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F G -ISTRUTTORE</a:t>
            </a:r>
          </a:p>
          <a:p>
            <a:pPr algn="ctr"/>
            <a:r>
              <a:rPr lang="it-IT" sz="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 B - ISTRUTTORE</a:t>
            </a:r>
            <a:endParaRPr lang="it-IT" sz="800" dirty="0">
              <a:solidFill>
                <a:srgbClr val="FF0000"/>
              </a:solidFill>
            </a:endParaRPr>
          </a:p>
        </p:txBody>
      </p:sp>
      <p:sp>
        <p:nvSpPr>
          <p:cNvPr id="97" name="Rettangolo 96">
            <a:extLst>
              <a:ext uri="{FF2B5EF4-FFF2-40B4-BE49-F238E27FC236}">
                <a16:creationId xmlns:a16="http://schemas.microsoft.com/office/drawing/2014/main" id="{DBB3915D-539D-5549-F467-9841B84090F6}"/>
              </a:ext>
            </a:extLst>
          </p:cNvPr>
          <p:cNvSpPr/>
          <p:nvPr/>
        </p:nvSpPr>
        <p:spPr>
          <a:xfrm>
            <a:off x="7906095" y="5582527"/>
            <a:ext cx="1104247" cy="2947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I D - OPERATORE E</a:t>
            </a:r>
            <a:endParaRPr lang="it-IT" sz="800" dirty="0"/>
          </a:p>
        </p:txBody>
      </p:sp>
      <p:sp>
        <p:nvSpPr>
          <p:cNvPr id="105" name="Line 101">
            <a:extLst>
              <a:ext uri="{FF2B5EF4-FFF2-40B4-BE49-F238E27FC236}">
                <a16:creationId xmlns:a16="http://schemas.microsoft.com/office/drawing/2014/main" id="{49A9E17A-6B6A-5CA6-D3F0-273F4F96EF2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7781374" y="3348027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7" name="Line 101">
            <a:extLst>
              <a:ext uri="{FF2B5EF4-FFF2-40B4-BE49-F238E27FC236}">
                <a16:creationId xmlns:a16="http://schemas.microsoft.com/office/drawing/2014/main" id="{8DE02485-D401-CE9B-8609-927982C80B3D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1400" y="3354126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8" name="Line 101">
            <a:extLst>
              <a:ext uri="{FF2B5EF4-FFF2-40B4-BE49-F238E27FC236}">
                <a16:creationId xmlns:a16="http://schemas.microsoft.com/office/drawing/2014/main" id="{439BCAD6-B605-5918-2EDD-89F90114EB3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5163894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9" name="Line 101">
            <a:extLst>
              <a:ext uri="{FF2B5EF4-FFF2-40B4-BE49-F238E27FC236}">
                <a16:creationId xmlns:a16="http://schemas.microsoft.com/office/drawing/2014/main" id="{4D2DBAFC-A7B9-B110-FE15-BC51ABA091F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58799" y="3375410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Line 101">
            <a:extLst>
              <a:ext uri="{FF2B5EF4-FFF2-40B4-BE49-F238E27FC236}">
                <a16:creationId xmlns:a16="http://schemas.microsoft.com/office/drawing/2014/main" id="{5C59739A-6B03-A37B-5952-6EEC03EB64F6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585905" y="3390127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1" name="Line 101">
            <a:extLst>
              <a:ext uri="{FF2B5EF4-FFF2-40B4-BE49-F238E27FC236}">
                <a16:creationId xmlns:a16="http://schemas.microsoft.com/office/drawing/2014/main" id="{0AE1F8F7-A51E-466D-3CF2-F33C8554407B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04810" y="3346892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F3A45462-5077-2123-B9E7-DAF8D9D51252}"/>
              </a:ext>
            </a:extLst>
          </p:cNvPr>
          <p:cNvSpPr/>
          <p:nvPr/>
        </p:nvSpPr>
        <p:spPr>
          <a:xfrm>
            <a:off x="7925384" y="5285599"/>
            <a:ext cx="1104247" cy="2316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V D - ISTRUTTORE</a:t>
            </a:r>
            <a:endParaRPr lang="it-IT" sz="800" dirty="0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717D3FBF-0FAF-09F8-D199-3AF16E31EC46}"/>
              </a:ext>
            </a:extLst>
          </p:cNvPr>
          <p:cNvSpPr/>
          <p:nvPr/>
        </p:nvSpPr>
        <p:spPr>
          <a:xfrm>
            <a:off x="7906095" y="4707999"/>
            <a:ext cx="1104247" cy="5212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00" dirty="0">
              <a:solidFill>
                <a:schemeClr val="tx1"/>
              </a:solidFill>
            </a:endParaRP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L C - ISTRUTTORE</a:t>
            </a:r>
          </a:p>
          <a:p>
            <a:pPr algn="ctr"/>
            <a:r>
              <a:rPr lang="it-IT" sz="800" b="1" dirty="0">
                <a:solidFill>
                  <a:srgbClr val="FF0000"/>
                </a:solidFill>
              </a:rPr>
              <a:t>S </a:t>
            </a:r>
            <a:r>
              <a:rPr lang="it-IT" sz="800" b="1" dirty="0" err="1">
                <a:solidFill>
                  <a:srgbClr val="FF0000"/>
                </a:solidFill>
              </a:rPr>
              <a:t>S</a:t>
            </a:r>
            <a:r>
              <a:rPr lang="it-IT" sz="800" b="1" dirty="0">
                <a:solidFill>
                  <a:srgbClr val="FF0000"/>
                </a:solidFill>
              </a:rPr>
              <a:t> - ISTRUTTORE</a:t>
            </a:r>
            <a:endParaRPr lang="it-IT" sz="800" dirty="0">
              <a:solidFill>
                <a:srgbClr val="FF0000"/>
              </a:solidFill>
            </a:endParaRPr>
          </a:p>
          <a:p>
            <a:pPr algn="ctr"/>
            <a:endParaRPr lang="it-IT" sz="900" dirty="0">
              <a:solidFill>
                <a:schemeClr val="tx1"/>
              </a:solidFill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FB1D0117-4AC1-7924-1C7C-76C95DF238EA}"/>
              </a:ext>
            </a:extLst>
          </p:cNvPr>
          <p:cNvSpPr/>
          <p:nvPr/>
        </p:nvSpPr>
        <p:spPr>
          <a:xfrm>
            <a:off x="4036331" y="4637523"/>
            <a:ext cx="1077696" cy="11253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rgbClr val="FF0000"/>
                </a:solidFill>
              </a:rPr>
              <a:t>S C - ISTRUTTORE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M </a:t>
            </a:r>
            <a:r>
              <a:rPr lang="it-IT" sz="800" b="1" dirty="0" err="1">
                <a:solidFill>
                  <a:schemeClr val="tx1"/>
                </a:solidFill>
              </a:rPr>
              <a:t>M</a:t>
            </a:r>
            <a:r>
              <a:rPr lang="it-IT" sz="800" b="1" dirty="0">
                <a:solidFill>
                  <a:schemeClr val="tx1"/>
                </a:solidFill>
              </a:rPr>
              <a:t> - ISTRUTTORE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S F - ISTRUTTORE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A B - ISTRUTTORE (</a:t>
            </a:r>
            <a:r>
              <a:rPr lang="it-IT" sz="800" b="1" dirty="0" err="1">
                <a:solidFill>
                  <a:schemeClr val="tx1"/>
                </a:solidFill>
              </a:rPr>
              <a:t>asp</a:t>
            </a:r>
            <a:r>
              <a:rPr lang="it-IT" sz="800" b="1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883CC61F-6219-2D50-828C-89EDCBCC1393}"/>
              </a:ext>
            </a:extLst>
          </p:cNvPr>
          <p:cNvSpPr/>
          <p:nvPr/>
        </p:nvSpPr>
        <p:spPr>
          <a:xfrm>
            <a:off x="5307696" y="5517231"/>
            <a:ext cx="1111294" cy="72008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accent4"/>
                </a:solidFill>
              </a:rPr>
              <a:t>M L – </a:t>
            </a:r>
          </a:p>
          <a:p>
            <a:pPr algn="ctr"/>
            <a:r>
              <a:rPr lang="it-IT" sz="800" b="1" dirty="0">
                <a:solidFill>
                  <a:schemeClr val="accent4"/>
                </a:solidFill>
              </a:rPr>
              <a:t>ISTRUTTORE</a:t>
            </a:r>
          </a:p>
          <a:p>
            <a:pPr algn="ctr"/>
            <a:r>
              <a:rPr lang="it-IT" sz="800" b="1" dirty="0">
                <a:solidFill>
                  <a:schemeClr val="accent4"/>
                </a:solidFill>
              </a:rPr>
              <a:t>M D V - ISTRUTTORE </a:t>
            </a:r>
          </a:p>
          <a:p>
            <a:pPr algn="ctr"/>
            <a:r>
              <a:rPr lang="it-IT" sz="800" b="1" dirty="0">
                <a:solidFill>
                  <a:schemeClr val="accent4"/>
                </a:solidFill>
              </a:rPr>
              <a:t>F M – </a:t>
            </a:r>
          </a:p>
          <a:p>
            <a:pPr algn="ctr"/>
            <a:r>
              <a:rPr lang="it-IT" sz="800" b="1" dirty="0">
                <a:solidFill>
                  <a:schemeClr val="accent4"/>
                </a:solidFill>
              </a:rPr>
              <a:t>ISTRUTTORE</a:t>
            </a:r>
          </a:p>
        </p:txBody>
      </p:sp>
      <p:sp>
        <p:nvSpPr>
          <p:cNvPr id="23" name="Line 101">
            <a:extLst>
              <a:ext uri="{FF2B5EF4-FFF2-40B4-BE49-F238E27FC236}">
                <a16:creationId xmlns:a16="http://schemas.microsoft.com/office/drawing/2014/main" id="{F8EAA9C1-16D1-1935-43B4-FEFF7AAF7BD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6481290" y="3354126"/>
            <a:ext cx="28769" cy="341501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" name="Rettangolo 23">
            <a:extLst>
              <a:ext uri="{FF2B5EF4-FFF2-40B4-BE49-F238E27FC236}">
                <a16:creationId xmlns:a16="http://schemas.microsoft.com/office/drawing/2014/main" id="{75C4713B-F81B-D15A-2F05-828D391C2AC3}"/>
              </a:ext>
            </a:extLst>
          </p:cNvPr>
          <p:cNvSpPr/>
          <p:nvPr/>
        </p:nvSpPr>
        <p:spPr>
          <a:xfrm>
            <a:off x="6597153" y="4845140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900" b="1" dirty="0">
                <a:solidFill>
                  <a:schemeClr val="accent4"/>
                </a:solidFill>
              </a:rPr>
              <a:t>Condoni</a:t>
            </a:r>
          </a:p>
        </p:txBody>
      </p:sp>
      <p:sp>
        <p:nvSpPr>
          <p:cNvPr id="26" name="Rettangolo 25">
            <a:extLst>
              <a:ext uri="{FF2B5EF4-FFF2-40B4-BE49-F238E27FC236}">
                <a16:creationId xmlns:a16="http://schemas.microsoft.com/office/drawing/2014/main" id="{7BAFA71D-D361-40DE-351A-5E77AF8A6E2B}"/>
              </a:ext>
            </a:extLst>
          </p:cNvPr>
          <p:cNvSpPr/>
          <p:nvPr/>
        </p:nvSpPr>
        <p:spPr>
          <a:xfrm>
            <a:off x="2765288" y="5927788"/>
            <a:ext cx="1014624" cy="6695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accent2">
                    <a:lumMod val="75000"/>
                  </a:schemeClr>
                </a:solidFill>
              </a:rPr>
              <a:t>S N - ISTRUTTORE</a:t>
            </a:r>
          </a:p>
          <a:p>
            <a:pPr algn="ctr"/>
            <a:r>
              <a:rPr lang="it-IT" sz="800" b="1" dirty="0">
                <a:solidFill>
                  <a:schemeClr val="accent2">
                    <a:lumMod val="75000"/>
                  </a:schemeClr>
                </a:solidFill>
              </a:rPr>
              <a:t>- TD - </a:t>
            </a: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96996747-8906-4C4F-0B15-53EB98F32618}"/>
              </a:ext>
            </a:extLst>
          </p:cNvPr>
          <p:cNvSpPr/>
          <p:nvPr/>
        </p:nvSpPr>
        <p:spPr>
          <a:xfrm>
            <a:off x="7925385" y="5950168"/>
            <a:ext cx="1104247" cy="215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</a:rPr>
              <a:t>FF - ISTRUTTORE</a:t>
            </a:r>
          </a:p>
        </p:txBody>
      </p:sp>
      <p:sp>
        <p:nvSpPr>
          <p:cNvPr id="29" name="Rettangolo 28">
            <a:extLst>
              <a:ext uri="{FF2B5EF4-FFF2-40B4-BE49-F238E27FC236}">
                <a16:creationId xmlns:a16="http://schemas.microsoft.com/office/drawing/2014/main" id="{AA934CD9-2817-8053-B768-166220BB1E96}"/>
              </a:ext>
            </a:extLst>
          </p:cNvPr>
          <p:cNvSpPr/>
          <p:nvPr/>
        </p:nvSpPr>
        <p:spPr>
          <a:xfrm>
            <a:off x="6595999" y="4855490"/>
            <a:ext cx="1104247" cy="3756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accent4"/>
                </a:solidFill>
              </a:rPr>
              <a:t>G </a:t>
            </a:r>
            <a:r>
              <a:rPr lang="it-IT" sz="800" b="1" dirty="0" err="1">
                <a:solidFill>
                  <a:schemeClr val="accent4"/>
                </a:solidFill>
              </a:rPr>
              <a:t>G</a:t>
            </a:r>
            <a:r>
              <a:rPr lang="it-IT" sz="800" b="1" dirty="0">
                <a:solidFill>
                  <a:schemeClr val="accent4"/>
                </a:solidFill>
              </a:rPr>
              <a:t> – OPERATORE E.</a:t>
            </a:r>
          </a:p>
        </p:txBody>
      </p:sp>
      <p:sp>
        <p:nvSpPr>
          <p:cNvPr id="30" name="Rettangolo 29">
            <a:extLst>
              <a:ext uri="{FF2B5EF4-FFF2-40B4-BE49-F238E27FC236}">
                <a16:creationId xmlns:a16="http://schemas.microsoft.com/office/drawing/2014/main" id="{DFA6793E-AAC7-C9FD-7F8B-2CBF0D391AA3}"/>
              </a:ext>
            </a:extLst>
          </p:cNvPr>
          <p:cNvSpPr/>
          <p:nvPr/>
        </p:nvSpPr>
        <p:spPr>
          <a:xfrm>
            <a:off x="6629150" y="5335379"/>
            <a:ext cx="1104248" cy="5131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1 C TECNICO DA </a:t>
            </a:r>
            <a:r>
              <a:rPr lang="it-IT" sz="800" b="1" dirty="0">
                <a:solidFill>
                  <a:srgbClr val="FF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RIA</a:t>
            </a:r>
            <a:r>
              <a:rPr lang="it-IT" sz="800" b="1" dirty="0">
                <a:solidFill>
                  <a:schemeClr val="accent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SSUMERE</a:t>
            </a:r>
            <a:endParaRPr lang="it-IT" sz="800" dirty="0">
              <a:solidFill>
                <a:schemeClr val="accent6"/>
              </a:solidFill>
            </a:endParaRPr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3720A349-D2AE-ECE3-10AF-DBD4ED737DBE}"/>
              </a:ext>
            </a:extLst>
          </p:cNvPr>
          <p:cNvSpPr/>
          <p:nvPr/>
        </p:nvSpPr>
        <p:spPr>
          <a:xfrm>
            <a:off x="4036492" y="5848576"/>
            <a:ext cx="1107845" cy="4607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</a:rPr>
              <a:t>GP OPERATORE E 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RC OPERATORE E 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31122F59-EF1A-3778-A362-FC6267DAC1ED}"/>
              </a:ext>
            </a:extLst>
          </p:cNvPr>
          <p:cNvSpPr txBox="1"/>
          <p:nvPr/>
        </p:nvSpPr>
        <p:spPr>
          <a:xfrm>
            <a:off x="4036331" y="6351711"/>
            <a:ext cx="1077695" cy="461665"/>
          </a:xfrm>
          <a:prstGeom prst="rect">
            <a:avLst/>
          </a:prstGeom>
          <a:solidFill>
            <a:schemeClr val="accent1"/>
          </a:solidFill>
          <a:ln>
            <a:solidFill>
              <a:schemeClr val="tx2">
                <a:lumMod val="50000"/>
                <a:lumOff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2 TECNICI D DA ASSUMERE PNRR – TD - 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D99D7E2-1F44-6976-DFDD-A64F7CADA1BA}"/>
              </a:ext>
            </a:extLst>
          </p:cNvPr>
          <p:cNvSpPr txBox="1"/>
          <p:nvPr/>
        </p:nvSpPr>
        <p:spPr>
          <a:xfrm>
            <a:off x="5364088" y="6330806"/>
            <a:ext cx="977404" cy="338554"/>
          </a:xfrm>
          <a:prstGeom prst="rect">
            <a:avLst/>
          </a:prstGeom>
          <a:solidFill>
            <a:schemeClr val="accent1"/>
          </a:solidFill>
          <a:ln>
            <a:solidFill>
              <a:schemeClr val="bg2"/>
            </a:solidFill>
          </a:ln>
        </p:spPr>
        <p:txBody>
          <a:bodyPr wrap="square" rtlCol="0">
            <a:spAutoFit/>
          </a:bodyPr>
          <a:lstStyle/>
          <a:p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4 NUOVI C DA </a:t>
            </a:r>
            <a:r>
              <a:rPr lang="it-IT" sz="800" dirty="0">
                <a:solidFill>
                  <a:srgbClr val="FF0000"/>
                </a:solidFill>
              </a:rPr>
              <a:t>RIA</a:t>
            </a:r>
            <a:r>
              <a:rPr lang="it-IT" sz="800" dirty="0">
                <a:solidFill>
                  <a:schemeClr val="accent2">
                    <a:lumMod val="75000"/>
                  </a:schemeClr>
                </a:solidFill>
              </a:rPr>
              <a:t> ASSUMERE 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9262C57-AB8B-B84C-9F4E-FD510FA5AB04}"/>
              </a:ext>
            </a:extLst>
          </p:cNvPr>
          <p:cNvSpPr/>
          <p:nvPr/>
        </p:nvSpPr>
        <p:spPr>
          <a:xfrm>
            <a:off x="107504" y="6338937"/>
            <a:ext cx="1104247" cy="474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i="1" dirty="0">
                <a:solidFill>
                  <a:schemeClr val="accent2">
                    <a:lumMod val="75000"/>
                  </a:schemeClr>
                </a:solidFill>
              </a:rPr>
              <a:t>1 C DA ASSUMERE SUAP – TD -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3A0769A-8BC9-044D-376E-8AB2CA78B8D3}"/>
              </a:ext>
            </a:extLst>
          </p:cNvPr>
          <p:cNvSpPr/>
          <p:nvPr/>
        </p:nvSpPr>
        <p:spPr>
          <a:xfrm>
            <a:off x="2765288" y="5220792"/>
            <a:ext cx="1040428" cy="6277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sz="900" b="1" dirty="0">
              <a:solidFill>
                <a:srgbClr val="000000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  <a:p>
            <a:pPr algn="ctr"/>
            <a:r>
              <a:rPr lang="it-IT" sz="800" b="1" dirty="0">
                <a:solidFill>
                  <a:srgbClr val="000000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R M - ISTRUTTORE</a:t>
            </a:r>
            <a:endParaRPr lang="it-IT" sz="800" dirty="0"/>
          </a:p>
          <a:p>
            <a:pPr algn="ctr"/>
            <a:endParaRPr lang="it-IT" sz="900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D3C70BF3-8FF5-D357-2E06-5344B26B9C7F}"/>
              </a:ext>
            </a:extLst>
          </p:cNvPr>
          <p:cNvSpPr/>
          <p:nvPr/>
        </p:nvSpPr>
        <p:spPr>
          <a:xfrm>
            <a:off x="7899046" y="6237312"/>
            <a:ext cx="1104247" cy="57444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800" b="1" dirty="0">
                <a:solidFill>
                  <a:schemeClr val="tx1"/>
                </a:solidFill>
              </a:rPr>
              <a:t>AP OPERATORE E.</a:t>
            </a:r>
          </a:p>
          <a:p>
            <a:pPr algn="ctr"/>
            <a:r>
              <a:rPr lang="it-IT" sz="800" b="1" dirty="0">
                <a:solidFill>
                  <a:schemeClr val="tx1"/>
                </a:solidFill>
              </a:rPr>
              <a:t>AG OPERATORE E </a:t>
            </a:r>
          </a:p>
        </p:txBody>
      </p:sp>
    </p:spTree>
    <p:extLst>
      <p:ext uri="{BB962C8B-B14F-4D97-AF65-F5344CB8AC3E}">
        <p14:creationId xmlns:p14="http://schemas.microsoft.com/office/powerpoint/2010/main" val="1488274899"/>
      </p:ext>
    </p:extLst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Struttura predefinit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Presentazione su schermo (4:3)</PresentationFormat>
  <Paragraphs>105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4" baseType="lpstr">
      <vt:lpstr>Arial</vt:lpstr>
      <vt:lpstr>Calibri</vt:lpstr>
      <vt:lpstr>Struttura predefinita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augusto</dc:creator>
  <cp:lastModifiedBy>Utente3</cp:lastModifiedBy>
  <cp:revision>152</cp:revision>
  <cp:lastPrinted>2024-03-08T12:00:43Z</cp:lastPrinted>
  <dcterms:created xsi:type="dcterms:W3CDTF">2005-01-26T19:11:53Z</dcterms:created>
  <dcterms:modified xsi:type="dcterms:W3CDTF">2024-04-29T07:31:31Z</dcterms:modified>
</cp:coreProperties>
</file>